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</p:sldIdLst>
  <p:sldSz cy="5143500" cx="9144000"/>
  <p:notesSz cx="6858000" cy="9144000"/>
  <p:embeddedFontLst>
    <p:embeddedFont>
      <p:font typeface="Playfair Display"/>
      <p:regular r:id="rId32"/>
      <p:bold r:id="rId33"/>
      <p:italic r:id="rId34"/>
      <p:boldItalic r:id="rId35"/>
    </p:embeddedFont>
    <p:embeddedFont>
      <p:font typeface="Montserrat"/>
      <p:regular r:id="rId36"/>
      <p:bold r:id="rId37"/>
      <p:italic r:id="rId38"/>
      <p:boldItalic r:id="rId39"/>
    </p:embeddedFont>
    <p:embeddedFont>
      <p:font typeface="Montserrat Medium"/>
      <p:regular r:id="rId40"/>
      <p:bold r:id="rId41"/>
      <p:italic r:id="rId42"/>
      <p:boldItalic r:id="rId43"/>
    </p:embeddedFont>
    <p:embeddedFont>
      <p:font typeface="Montserrat Light"/>
      <p:regular r:id="rId44"/>
      <p:bold r:id="rId45"/>
      <p:italic r:id="rId46"/>
      <p:boldItalic r:id="rId47"/>
    </p:embeddedFont>
    <p:embeddedFont>
      <p:font typeface="Playfair Display SemiBold"/>
      <p:regular r:id="rId48"/>
      <p:bold r:id="rId49"/>
      <p:italic r:id="rId50"/>
      <p:boldItalic r:id="rId5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01F4EB35-0ED3-4B47-AAD9-3CE7A010F4E9}">
  <a:tblStyle styleId="{01F4EB35-0ED3-4B47-AAD9-3CE7A010F4E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Medium-regular.fntdata"/><Relationship Id="rId42" Type="http://schemas.openxmlformats.org/officeDocument/2006/relationships/font" Target="fonts/MontserratMedium-italic.fntdata"/><Relationship Id="rId41" Type="http://schemas.openxmlformats.org/officeDocument/2006/relationships/font" Target="fonts/MontserratMedium-bold.fntdata"/><Relationship Id="rId44" Type="http://schemas.openxmlformats.org/officeDocument/2006/relationships/font" Target="fonts/MontserratLight-regular.fntdata"/><Relationship Id="rId43" Type="http://schemas.openxmlformats.org/officeDocument/2006/relationships/font" Target="fonts/MontserratMedium-boldItalic.fntdata"/><Relationship Id="rId46" Type="http://schemas.openxmlformats.org/officeDocument/2006/relationships/font" Target="fonts/MontserratLight-italic.fntdata"/><Relationship Id="rId45" Type="http://schemas.openxmlformats.org/officeDocument/2006/relationships/font" Target="fonts/MontserratLight-bold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PlayfairDisplaySemiBold-regular.fntdata"/><Relationship Id="rId47" Type="http://schemas.openxmlformats.org/officeDocument/2006/relationships/font" Target="fonts/MontserratLight-boldItalic.fntdata"/><Relationship Id="rId49" Type="http://schemas.openxmlformats.org/officeDocument/2006/relationships/font" Target="fonts/PlayfairDisplaySemiBold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font" Target="fonts/PlayfairDisplay-bold.fntdata"/><Relationship Id="rId32" Type="http://schemas.openxmlformats.org/officeDocument/2006/relationships/font" Target="fonts/PlayfairDisplay-regular.fntdata"/><Relationship Id="rId35" Type="http://schemas.openxmlformats.org/officeDocument/2006/relationships/font" Target="fonts/PlayfairDisplay-boldItalic.fntdata"/><Relationship Id="rId34" Type="http://schemas.openxmlformats.org/officeDocument/2006/relationships/font" Target="fonts/PlayfairDisplay-italic.fntdata"/><Relationship Id="rId37" Type="http://schemas.openxmlformats.org/officeDocument/2006/relationships/font" Target="fonts/Montserrat-bold.fntdata"/><Relationship Id="rId36" Type="http://schemas.openxmlformats.org/officeDocument/2006/relationships/font" Target="fonts/Montserrat-regular.fntdata"/><Relationship Id="rId39" Type="http://schemas.openxmlformats.org/officeDocument/2006/relationships/font" Target="fonts/Montserrat-boldItalic.fntdata"/><Relationship Id="rId38" Type="http://schemas.openxmlformats.org/officeDocument/2006/relationships/font" Target="fonts/Montserrat-italic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PlayfairDisplaySemiBold-boldItalic.fntdata"/><Relationship Id="rId50" Type="http://schemas.openxmlformats.org/officeDocument/2006/relationships/font" Target="fonts/PlayfairDisplaySemiBold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07230681d3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107230681d3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07230681d3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07230681d3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107230681d3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107230681d3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“Other” includes gender non-conforming and prefer not to say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07230681d3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107230681d3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107230681d3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107230681d3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107230681d3_0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107230681d3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107230681d3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107230681d3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2 continuous terms</a:t>
            </a:r>
            <a:endParaRPr sz="2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4 discrete terms</a:t>
            </a:r>
            <a:endParaRPr sz="2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Negative impacts</a:t>
            </a:r>
            <a:endParaRPr sz="2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- increase in price,</a:t>
            </a:r>
            <a:endParaRPr sz="2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-  increase in </a:t>
            </a:r>
            <a:r>
              <a:rPr lang="en" sz="2600"/>
              <a:t>quantity (low impact)</a:t>
            </a:r>
            <a:r>
              <a:rPr lang="en" sz="2600"/>
              <a:t>, </a:t>
            </a:r>
            <a:endParaRPr sz="2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- opaque, logo</a:t>
            </a:r>
            <a:endParaRPr sz="2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Positive </a:t>
            </a:r>
            <a:endParaRPr sz="2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- sustainability - high increase in utility if sustainable</a:t>
            </a:r>
            <a:endParaRPr sz="260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107c77d8473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107c77d8473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created a Willingness to Pay Model to analyze which attributes had </a:t>
            </a:r>
            <a:r>
              <a:rPr lang="en"/>
              <a:t>they</a:t>
            </a:r>
            <a:r>
              <a:rPr lang="en"/>
              <a:t> greatest effects on consumer choice. Indicators in continuously varying attributes are steep slopes </a:t>
            </a:r>
            <a:r>
              <a:rPr lang="en"/>
              <a:t>while</a:t>
            </a:r>
            <a:r>
              <a:rPr lang="en"/>
              <a:t> indicators in discrete attributes are large displacements between baseline levels and secondary levels.  Therefore, we see </a:t>
            </a:r>
            <a:r>
              <a:rPr lang="en"/>
              <a:t>that</a:t>
            </a:r>
            <a:r>
              <a:rPr lang="en"/>
              <a:t> quantity, opacity, and logo have little influence on consumer choice </a:t>
            </a:r>
            <a:r>
              <a:rPr lang="en"/>
              <a:t>while</a:t>
            </a:r>
            <a:r>
              <a:rPr lang="en"/>
              <a:t> sustainability of the plastic and volume of </a:t>
            </a:r>
            <a:r>
              <a:rPr lang="en"/>
              <a:t>the</a:t>
            </a:r>
            <a:r>
              <a:rPr lang="en"/>
              <a:t> cup do.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107a4931c20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107a4931c20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While</a:t>
            </a:r>
            <a:r>
              <a:rPr lang="en"/>
              <a:t> </a:t>
            </a:r>
            <a:r>
              <a:rPr lang="en"/>
              <a:t>these</a:t>
            </a:r>
            <a:r>
              <a:rPr lang="en"/>
              <a:t> two groups share general preferences, younger people are less preferential to a larger cup, transparent cup, and the cup not having a logo. 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107230681d3_0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107230681d3_0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Competitors: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Eco Products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World Centric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Solo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Great Value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16 oz or 9 oz for each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4 sustainable 4 regular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Started market share on a baseline design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$0.20 per cup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Opaque w/ logo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16 oz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Sustainable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50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OMAO has a much larger market share compared to the sustainable products.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OMAO does not compete well with regular plastic cups (even smaller versions)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OMAO market share is about 10% less then the next the top to market competitors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7230681d3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107230681d3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107c77d8473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107c77d8473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Need to find how to improve market share to remain competitive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Decreased price -&gt; $0.15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Did not want to heavily decrease price based on typical unit costs for competitive sustainable products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Increased market share by 8% (22.3%)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Much closer to top two competitors.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107c77d8473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107c77d8473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you want to find more ways to have the greatest market share, appearance could be changed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Changing cup to </a:t>
            </a:r>
            <a:r>
              <a:rPr lang="en"/>
              <a:t>translucent</a:t>
            </a:r>
            <a:r>
              <a:rPr lang="en"/>
              <a:t> and no logo increases the share to 25.3% (3% increase)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 a significant change, only recommended if largest market share is desired.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Goes against company driven design choice.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107230681d3_0_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107230681d3_0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Market share is most </a:t>
            </a:r>
            <a:r>
              <a:rPr lang="en"/>
              <a:t>sensitive</a:t>
            </a:r>
            <a:r>
              <a:rPr lang="en"/>
              <a:t> to price, sustainability, and size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Market is less sensitive to quantity, logo, and opacity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107c77d8473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107c77d8473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107230681d3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107230681d3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Adding the logo to create a brand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107a4931c20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107a4931c20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07230681d3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07230681d3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8d5fefc678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8d5fefc678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Char char="●"/>
            </a:pPr>
            <a:r>
              <a:rPr lang="en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Currently makes 100% biodegradable, compostable, eco-friendly straws</a:t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857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Char char="○"/>
            </a:pPr>
            <a:r>
              <a:rPr lang="en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Polyhydroxyalkanoate (PHA)</a:t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857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Char char="○"/>
            </a:pPr>
            <a:r>
              <a:rPr lang="en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Biodegrades in 90 Days</a:t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857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Char char="○"/>
            </a:pPr>
            <a:r>
              <a:rPr lang="en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Don’t have to worry about how you dispose of the product because it will decompose anywhere</a:t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857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Char char="○"/>
            </a:pPr>
            <a:r>
              <a:rPr lang="en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Not paper based (so doesn’t get soggy!)</a:t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Char char="●"/>
            </a:pPr>
            <a:r>
              <a:rPr lang="en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Wants to get into the cup business</a:t>
            </a:r>
            <a:endParaRPr sz="60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530325341f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530325341f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07230681d3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107230681d3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530325341f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530325341f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824a92be28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824a92be28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107c77d8473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107c77d8473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107230681d3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107230681d3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900300" y="0"/>
            <a:ext cx="5244000" cy="5143500"/>
          </a:xfrm>
          <a:prstGeom prst="rect">
            <a:avLst/>
          </a:prstGeom>
          <a:solidFill>
            <a:srgbClr val="A6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4572000" y="1332150"/>
            <a:ext cx="3900600" cy="158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Playfair Display"/>
              <a:buNone/>
              <a:defRPr sz="5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Playfair Display"/>
              <a:buNone/>
              <a:defRPr sz="5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Playfair Display"/>
              <a:buNone/>
              <a:defRPr sz="5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Playfair Display"/>
              <a:buNone/>
              <a:defRPr sz="5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Playfair Display"/>
              <a:buNone/>
              <a:defRPr sz="5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Playfair Display"/>
              <a:buNone/>
              <a:defRPr sz="5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Playfair Display"/>
              <a:buNone/>
              <a:defRPr sz="5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Playfair Display"/>
              <a:buNone/>
              <a:defRPr sz="5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Playfair Display"/>
              <a:buNone/>
              <a:defRPr sz="5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4572000" y="2914050"/>
            <a:ext cx="3904500" cy="51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None/>
              <a:defRPr sz="1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None/>
              <a:defRPr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None/>
              <a:defRPr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None/>
              <a:defRPr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None/>
              <a:defRPr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None/>
              <a:defRPr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None/>
              <a:defRPr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None/>
              <a:defRPr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None/>
              <a:defRPr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2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hasCustomPrompt="1" type="title"/>
          </p:nvPr>
        </p:nvSpPr>
        <p:spPr>
          <a:xfrm>
            <a:off x="667500" y="1487125"/>
            <a:ext cx="7809000" cy="146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11"/>
          <p:cNvSpPr txBox="1"/>
          <p:nvPr>
            <p:ph idx="1" type="subTitle"/>
          </p:nvPr>
        </p:nvSpPr>
        <p:spPr>
          <a:xfrm>
            <a:off x="685800" y="3052125"/>
            <a:ext cx="7809000" cy="60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BFA5"/>
              </a:buClr>
              <a:buSzPts val="1400"/>
              <a:buFont typeface="Montserrat"/>
              <a:buNone/>
              <a:defRPr sz="1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A6BFA5"/>
              </a:buClr>
              <a:buSzPts val="1400"/>
              <a:buFont typeface="Montserrat"/>
              <a:buNone/>
              <a:defRPr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1400"/>
              <a:buFont typeface="Montserrat"/>
              <a:buNone/>
              <a:defRPr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1400"/>
              <a:buFont typeface="Montserrat"/>
              <a:buNone/>
              <a:defRPr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1400"/>
              <a:buFont typeface="Montserrat"/>
              <a:buNone/>
              <a:defRPr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1400"/>
              <a:buFont typeface="Montserrat"/>
              <a:buNone/>
              <a:defRPr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1400"/>
              <a:buFont typeface="Montserrat"/>
              <a:buNone/>
              <a:defRPr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1400"/>
              <a:buFont typeface="Montserrat"/>
              <a:buNone/>
              <a:defRPr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spcBef>
                <a:spcPts val="1600"/>
              </a:spcBef>
              <a:spcAft>
                <a:spcPts val="1600"/>
              </a:spcAft>
              <a:buClr>
                <a:srgbClr val="A6BFA5"/>
              </a:buClr>
              <a:buSzPts val="1400"/>
              <a:buFont typeface="Montserrat"/>
              <a:buNone/>
              <a:defRPr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57" name="Google Shape;57;p1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ercenteges">
  <p:cSld name="CUSTOM_23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3"/>
          <p:cNvSpPr/>
          <p:nvPr/>
        </p:nvSpPr>
        <p:spPr>
          <a:xfrm>
            <a:off x="2275" y="-6400"/>
            <a:ext cx="32304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13"/>
          <p:cNvSpPr/>
          <p:nvPr/>
        </p:nvSpPr>
        <p:spPr>
          <a:xfrm>
            <a:off x="5896500" y="-6400"/>
            <a:ext cx="32304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13"/>
          <p:cNvSpPr/>
          <p:nvPr/>
        </p:nvSpPr>
        <p:spPr>
          <a:xfrm>
            <a:off x="663325" y="571500"/>
            <a:ext cx="7809000" cy="4000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13"/>
          <p:cNvSpPr/>
          <p:nvPr/>
        </p:nvSpPr>
        <p:spPr>
          <a:xfrm>
            <a:off x="1494850" y="571500"/>
            <a:ext cx="6470700" cy="4000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13"/>
          <p:cNvSpPr txBox="1"/>
          <p:nvPr>
            <p:ph type="title"/>
          </p:nvPr>
        </p:nvSpPr>
        <p:spPr>
          <a:xfrm>
            <a:off x="667500" y="876300"/>
            <a:ext cx="7809000" cy="44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b="1" sz="2500"/>
            </a:lvl1pPr>
            <a:lvl2pPr lvl="1" algn="ctr">
              <a:spcBef>
                <a:spcPts val="0"/>
              </a:spcBef>
              <a:spcAft>
                <a:spcPts val="0"/>
              </a:spcAft>
              <a:buSzPts val="2500"/>
              <a:buFont typeface="Playfair Display"/>
              <a:buNone/>
              <a:defRPr b="1" sz="25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2500"/>
              <a:buFont typeface="Playfair Display"/>
              <a:buNone/>
              <a:defRPr b="1" sz="25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2500"/>
              <a:buFont typeface="Playfair Display"/>
              <a:buNone/>
              <a:defRPr b="1" sz="25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2500"/>
              <a:buFont typeface="Playfair Display"/>
              <a:buNone/>
              <a:defRPr b="1" sz="25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2500"/>
              <a:buFont typeface="Playfair Display"/>
              <a:buNone/>
              <a:defRPr b="1" sz="25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2500"/>
              <a:buFont typeface="Playfair Display"/>
              <a:buNone/>
              <a:defRPr b="1" sz="25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2500"/>
              <a:buFont typeface="Playfair Display"/>
              <a:buNone/>
              <a:defRPr b="1" sz="25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2500"/>
              <a:buFont typeface="Playfair Display"/>
              <a:buNone/>
              <a:defRPr b="1" sz="25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66" name="Google Shape;66;p13"/>
          <p:cNvSpPr txBox="1"/>
          <p:nvPr>
            <p:ph hasCustomPrompt="1" idx="2" type="title"/>
          </p:nvPr>
        </p:nvSpPr>
        <p:spPr>
          <a:xfrm>
            <a:off x="1493150" y="2113225"/>
            <a:ext cx="2964000" cy="146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Playfair Display"/>
              <a:buNone/>
              <a:defRPr sz="100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Playfair Display"/>
              <a:buNone/>
              <a:defRPr sz="75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Playfair Display"/>
              <a:buNone/>
              <a:defRPr sz="75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Playfair Display"/>
              <a:buNone/>
              <a:defRPr sz="75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Playfair Display"/>
              <a:buNone/>
              <a:defRPr sz="75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Playfair Display"/>
              <a:buNone/>
              <a:defRPr sz="75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Playfair Display"/>
              <a:buNone/>
              <a:defRPr sz="75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Playfair Display"/>
              <a:buNone/>
              <a:defRPr sz="75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Playfair Display"/>
              <a:buNone/>
              <a:defRPr sz="75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r>
              <a:t>xx%</a:t>
            </a:r>
          </a:p>
        </p:txBody>
      </p:sp>
      <p:sp>
        <p:nvSpPr>
          <p:cNvPr id="67" name="Google Shape;67;p13"/>
          <p:cNvSpPr txBox="1"/>
          <p:nvPr>
            <p:ph idx="1" type="subTitle"/>
          </p:nvPr>
        </p:nvSpPr>
        <p:spPr>
          <a:xfrm>
            <a:off x="1493300" y="3521975"/>
            <a:ext cx="2964000" cy="53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13"/>
          <p:cNvSpPr txBox="1"/>
          <p:nvPr>
            <p:ph hasCustomPrompt="1" idx="3" type="title"/>
          </p:nvPr>
        </p:nvSpPr>
        <p:spPr>
          <a:xfrm>
            <a:off x="4686675" y="2113225"/>
            <a:ext cx="2964000" cy="146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Playfair Display"/>
              <a:buNone/>
              <a:defRPr sz="100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Playfair Display"/>
              <a:buNone/>
              <a:defRPr sz="75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Playfair Display"/>
              <a:buNone/>
              <a:defRPr sz="75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Playfair Display"/>
              <a:buNone/>
              <a:defRPr sz="75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Playfair Display"/>
              <a:buNone/>
              <a:defRPr sz="75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Playfair Display"/>
              <a:buNone/>
              <a:defRPr sz="75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Playfair Display"/>
              <a:buNone/>
              <a:defRPr sz="75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Playfair Display"/>
              <a:buNone/>
              <a:defRPr sz="75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Playfair Display"/>
              <a:buNone/>
              <a:defRPr sz="75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r>
              <a:t>xx%</a:t>
            </a:r>
          </a:p>
        </p:txBody>
      </p:sp>
      <p:sp>
        <p:nvSpPr>
          <p:cNvPr id="69" name="Google Shape;69;p13"/>
          <p:cNvSpPr txBox="1"/>
          <p:nvPr>
            <p:ph idx="4" type="subTitle"/>
          </p:nvPr>
        </p:nvSpPr>
        <p:spPr>
          <a:xfrm>
            <a:off x="4686825" y="3521975"/>
            <a:ext cx="2964000" cy="53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_1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/>
          <p:nvPr>
            <p:ph type="title"/>
          </p:nvPr>
        </p:nvSpPr>
        <p:spPr>
          <a:xfrm>
            <a:off x="5226600" y="2878501"/>
            <a:ext cx="2990100" cy="40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3" name="Google Shape;73;p14"/>
          <p:cNvSpPr txBox="1"/>
          <p:nvPr>
            <p:ph idx="2" type="title"/>
          </p:nvPr>
        </p:nvSpPr>
        <p:spPr>
          <a:xfrm>
            <a:off x="5226600" y="1891775"/>
            <a:ext cx="2990100" cy="95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i="1"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4" name="Google Shape;74;p1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">
  <p:cSld name="CUSTOM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/>
          <p:nvPr>
            <p:ph type="title"/>
          </p:nvPr>
        </p:nvSpPr>
        <p:spPr>
          <a:xfrm>
            <a:off x="667500" y="868680"/>
            <a:ext cx="78090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5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7" name="Google Shape;77;p15"/>
          <p:cNvSpPr txBox="1"/>
          <p:nvPr>
            <p:ph idx="1" type="subTitle"/>
          </p:nvPr>
        </p:nvSpPr>
        <p:spPr>
          <a:xfrm>
            <a:off x="667500" y="1819723"/>
            <a:ext cx="2314500" cy="51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8" name="Google Shape;78;p15"/>
          <p:cNvSpPr txBox="1"/>
          <p:nvPr>
            <p:ph idx="2" type="subTitle"/>
          </p:nvPr>
        </p:nvSpPr>
        <p:spPr>
          <a:xfrm>
            <a:off x="667675" y="2594048"/>
            <a:ext cx="2314500" cy="13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9" name="Google Shape;79;p15"/>
          <p:cNvSpPr txBox="1"/>
          <p:nvPr>
            <p:ph idx="3" type="subTitle"/>
          </p:nvPr>
        </p:nvSpPr>
        <p:spPr>
          <a:xfrm>
            <a:off x="3414747" y="1819723"/>
            <a:ext cx="2311800" cy="51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80" name="Google Shape;80;p15"/>
          <p:cNvSpPr txBox="1"/>
          <p:nvPr>
            <p:ph idx="4" type="subTitle"/>
          </p:nvPr>
        </p:nvSpPr>
        <p:spPr>
          <a:xfrm>
            <a:off x="3414744" y="2594048"/>
            <a:ext cx="2314500" cy="13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81" name="Google Shape;81;p15"/>
          <p:cNvSpPr txBox="1"/>
          <p:nvPr>
            <p:ph idx="5" type="subTitle"/>
          </p:nvPr>
        </p:nvSpPr>
        <p:spPr>
          <a:xfrm>
            <a:off x="6161824" y="1819723"/>
            <a:ext cx="2311800" cy="51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82" name="Google Shape;82;p15"/>
          <p:cNvSpPr txBox="1"/>
          <p:nvPr>
            <p:ph idx="6" type="subTitle"/>
          </p:nvPr>
        </p:nvSpPr>
        <p:spPr>
          <a:xfrm>
            <a:off x="6161822" y="2594048"/>
            <a:ext cx="2314500" cy="13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83" name="Google Shape;83;p15"/>
          <p:cNvSpPr/>
          <p:nvPr/>
        </p:nvSpPr>
        <p:spPr>
          <a:xfrm>
            <a:off x="75" y="0"/>
            <a:ext cx="9144000" cy="571500"/>
          </a:xfrm>
          <a:prstGeom prst="rect">
            <a:avLst/>
          </a:prstGeom>
          <a:solidFill>
            <a:srgbClr val="A6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5"/>
          <p:cNvSpPr/>
          <p:nvPr/>
        </p:nvSpPr>
        <p:spPr>
          <a:xfrm rot="10800000">
            <a:off x="100" y="4578000"/>
            <a:ext cx="9144000" cy="565500"/>
          </a:xfrm>
          <a:prstGeom prst="rect">
            <a:avLst/>
          </a:prstGeom>
          <a:solidFill>
            <a:srgbClr val="A6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ody 2">
  <p:cSld name="CUSTOM_1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6"/>
          <p:cNvSpPr txBox="1"/>
          <p:nvPr>
            <p:ph type="title"/>
          </p:nvPr>
        </p:nvSpPr>
        <p:spPr>
          <a:xfrm flipH="1">
            <a:off x="667450" y="1593325"/>
            <a:ext cx="3235200" cy="120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5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88" name="Google Shape;88;p16"/>
          <p:cNvSpPr txBox="1"/>
          <p:nvPr>
            <p:ph idx="1" type="subTitle"/>
          </p:nvPr>
        </p:nvSpPr>
        <p:spPr>
          <a:xfrm flipH="1">
            <a:off x="667450" y="2794175"/>
            <a:ext cx="3235200" cy="165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89" name="Google Shape;89;p1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">
  <p:cSld name="CUSTOM_2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/>
          <p:nvPr>
            <p:ph type="title"/>
          </p:nvPr>
        </p:nvSpPr>
        <p:spPr>
          <a:xfrm>
            <a:off x="667500" y="868680"/>
            <a:ext cx="78090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5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92" name="Google Shape;92;p17"/>
          <p:cNvSpPr txBox="1"/>
          <p:nvPr>
            <p:ph idx="1" type="subTitle"/>
          </p:nvPr>
        </p:nvSpPr>
        <p:spPr>
          <a:xfrm>
            <a:off x="667500" y="1809189"/>
            <a:ext cx="2486100" cy="40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ontserrat"/>
              <a:buNone/>
              <a:defRPr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17"/>
          <p:cNvSpPr txBox="1"/>
          <p:nvPr>
            <p:ph idx="2" type="subTitle"/>
          </p:nvPr>
        </p:nvSpPr>
        <p:spPr>
          <a:xfrm>
            <a:off x="667500" y="2214789"/>
            <a:ext cx="2486100" cy="58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94" name="Google Shape;94;p17"/>
          <p:cNvSpPr txBox="1"/>
          <p:nvPr>
            <p:ph idx="3" type="subTitle"/>
          </p:nvPr>
        </p:nvSpPr>
        <p:spPr>
          <a:xfrm>
            <a:off x="3328950" y="1809189"/>
            <a:ext cx="2486100" cy="40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ontserrat"/>
              <a:buNone/>
              <a:defRPr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17"/>
          <p:cNvSpPr txBox="1"/>
          <p:nvPr>
            <p:ph idx="4" type="subTitle"/>
          </p:nvPr>
        </p:nvSpPr>
        <p:spPr>
          <a:xfrm>
            <a:off x="3328950" y="2214789"/>
            <a:ext cx="2486100" cy="58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96" name="Google Shape;96;p17"/>
          <p:cNvSpPr txBox="1"/>
          <p:nvPr>
            <p:ph idx="5" type="subTitle"/>
          </p:nvPr>
        </p:nvSpPr>
        <p:spPr>
          <a:xfrm>
            <a:off x="5990400" y="1809189"/>
            <a:ext cx="2486100" cy="40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ontserrat"/>
              <a:buNone/>
              <a:defRPr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17"/>
          <p:cNvSpPr txBox="1"/>
          <p:nvPr>
            <p:ph idx="6" type="subTitle"/>
          </p:nvPr>
        </p:nvSpPr>
        <p:spPr>
          <a:xfrm>
            <a:off x="5990400" y="2214789"/>
            <a:ext cx="2486100" cy="58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98" name="Google Shape;98;p17"/>
          <p:cNvSpPr txBox="1"/>
          <p:nvPr>
            <p:ph idx="7" type="subTitle"/>
          </p:nvPr>
        </p:nvSpPr>
        <p:spPr>
          <a:xfrm>
            <a:off x="667500" y="3313050"/>
            <a:ext cx="2486100" cy="40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ontserrat"/>
              <a:buNone/>
              <a:defRPr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17"/>
          <p:cNvSpPr txBox="1"/>
          <p:nvPr>
            <p:ph idx="8" type="subTitle"/>
          </p:nvPr>
        </p:nvSpPr>
        <p:spPr>
          <a:xfrm>
            <a:off x="667500" y="3718650"/>
            <a:ext cx="2486100" cy="58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00" name="Google Shape;100;p17"/>
          <p:cNvSpPr txBox="1"/>
          <p:nvPr>
            <p:ph idx="9" type="subTitle"/>
          </p:nvPr>
        </p:nvSpPr>
        <p:spPr>
          <a:xfrm>
            <a:off x="3328950" y="3313050"/>
            <a:ext cx="2486100" cy="40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ontserrat"/>
              <a:buNone/>
              <a:defRPr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17"/>
          <p:cNvSpPr txBox="1"/>
          <p:nvPr>
            <p:ph idx="13" type="subTitle"/>
          </p:nvPr>
        </p:nvSpPr>
        <p:spPr>
          <a:xfrm>
            <a:off x="3328950" y="3718650"/>
            <a:ext cx="2486100" cy="58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02" name="Google Shape;102;p17"/>
          <p:cNvSpPr txBox="1"/>
          <p:nvPr>
            <p:ph idx="14" type="subTitle"/>
          </p:nvPr>
        </p:nvSpPr>
        <p:spPr>
          <a:xfrm>
            <a:off x="5990400" y="3313050"/>
            <a:ext cx="2486100" cy="40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ontserrat"/>
              <a:buNone/>
              <a:defRPr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17"/>
          <p:cNvSpPr txBox="1"/>
          <p:nvPr>
            <p:ph idx="15" type="subTitle"/>
          </p:nvPr>
        </p:nvSpPr>
        <p:spPr>
          <a:xfrm>
            <a:off x="5990400" y="3718650"/>
            <a:ext cx="2486100" cy="58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04" name="Google Shape;104;p1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3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8"/>
          <p:cNvSpPr txBox="1"/>
          <p:nvPr>
            <p:ph type="title"/>
          </p:nvPr>
        </p:nvSpPr>
        <p:spPr>
          <a:xfrm>
            <a:off x="667500" y="868680"/>
            <a:ext cx="78090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Font typeface="Playfair Display"/>
              <a:buNone/>
              <a:defRPr b="1" sz="25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100"/>
              <a:buFont typeface="Playfair Display"/>
              <a:buNone/>
              <a:defRPr b="1" sz="21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100"/>
              <a:buFont typeface="Playfair Display"/>
              <a:buNone/>
              <a:defRPr b="1" sz="21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100"/>
              <a:buFont typeface="Playfair Display"/>
              <a:buNone/>
              <a:defRPr b="1" sz="21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100"/>
              <a:buFont typeface="Playfair Display"/>
              <a:buNone/>
              <a:defRPr b="1" sz="21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100"/>
              <a:buFont typeface="Playfair Display"/>
              <a:buNone/>
              <a:defRPr b="1" sz="21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100"/>
              <a:buFont typeface="Playfair Display"/>
              <a:buNone/>
              <a:defRPr b="1" sz="21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100"/>
              <a:buFont typeface="Playfair Display"/>
              <a:buNone/>
              <a:defRPr b="1" sz="21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100"/>
              <a:buFont typeface="Playfair Display"/>
              <a:buNone/>
              <a:defRPr b="1" sz="21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07" name="Google Shape;107;p18"/>
          <p:cNvSpPr/>
          <p:nvPr/>
        </p:nvSpPr>
        <p:spPr>
          <a:xfrm rot="-5400000">
            <a:off x="4284300" y="-4284500"/>
            <a:ext cx="580500" cy="9149100"/>
          </a:xfrm>
          <a:prstGeom prst="rect">
            <a:avLst/>
          </a:prstGeom>
          <a:solidFill>
            <a:srgbClr val="A6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1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6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9"/>
          <p:cNvSpPr txBox="1"/>
          <p:nvPr>
            <p:ph type="title"/>
          </p:nvPr>
        </p:nvSpPr>
        <p:spPr>
          <a:xfrm>
            <a:off x="667500" y="868680"/>
            <a:ext cx="78090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5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11" name="Google Shape;111;p19"/>
          <p:cNvSpPr/>
          <p:nvPr/>
        </p:nvSpPr>
        <p:spPr>
          <a:xfrm flipH="1" rot="10800000">
            <a:off x="-27750" y="4583400"/>
            <a:ext cx="9171600" cy="560100"/>
          </a:xfrm>
          <a:prstGeom prst="rect">
            <a:avLst/>
          </a:prstGeom>
          <a:solidFill>
            <a:srgbClr val="A6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19"/>
          <p:cNvSpPr/>
          <p:nvPr/>
        </p:nvSpPr>
        <p:spPr>
          <a:xfrm flipH="1" rot="10800000">
            <a:off x="0" y="-25"/>
            <a:ext cx="9139800" cy="576900"/>
          </a:xfrm>
          <a:prstGeom prst="rect">
            <a:avLst/>
          </a:prstGeom>
          <a:solidFill>
            <a:srgbClr val="A6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1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numbers">
  <p:cSld name="CUSTOM_7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0"/>
          <p:cNvSpPr txBox="1"/>
          <p:nvPr>
            <p:ph type="title"/>
          </p:nvPr>
        </p:nvSpPr>
        <p:spPr>
          <a:xfrm>
            <a:off x="4572000" y="495300"/>
            <a:ext cx="3904500" cy="56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Playfair Display"/>
              <a:buNone/>
              <a:defRPr sz="4500">
                <a:solidFill>
                  <a:srgbClr val="A6BFA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Playfair Display"/>
              <a:buNone/>
              <a:defRPr sz="45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Playfair Display"/>
              <a:buNone/>
              <a:defRPr sz="45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Playfair Display"/>
              <a:buNone/>
              <a:defRPr sz="45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Playfair Display"/>
              <a:buNone/>
              <a:defRPr sz="45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Playfair Display"/>
              <a:buNone/>
              <a:defRPr sz="45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Playfair Display"/>
              <a:buNone/>
              <a:defRPr sz="45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Playfair Display"/>
              <a:buNone/>
              <a:defRPr sz="45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Playfair Display"/>
              <a:buNone/>
              <a:defRPr sz="45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16" name="Google Shape;116;p20"/>
          <p:cNvSpPr txBox="1"/>
          <p:nvPr>
            <p:ph idx="1" type="subTitle"/>
          </p:nvPr>
        </p:nvSpPr>
        <p:spPr>
          <a:xfrm>
            <a:off x="4572000" y="1272563"/>
            <a:ext cx="3904500" cy="35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17" name="Google Shape;117;p20"/>
          <p:cNvSpPr txBox="1"/>
          <p:nvPr>
            <p:ph idx="2" type="title"/>
          </p:nvPr>
        </p:nvSpPr>
        <p:spPr>
          <a:xfrm>
            <a:off x="4572000" y="1891900"/>
            <a:ext cx="3904500" cy="56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Playfair Display"/>
              <a:buNone/>
              <a:defRPr sz="4500">
                <a:solidFill>
                  <a:srgbClr val="A6BFA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Playfair Display"/>
              <a:buNone/>
              <a:defRPr sz="45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Playfair Display"/>
              <a:buNone/>
              <a:defRPr sz="45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Playfair Display"/>
              <a:buNone/>
              <a:defRPr sz="45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Playfair Display"/>
              <a:buNone/>
              <a:defRPr sz="45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Playfair Display"/>
              <a:buNone/>
              <a:defRPr sz="45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Playfair Display"/>
              <a:buNone/>
              <a:defRPr sz="45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Playfair Display"/>
              <a:buNone/>
              <a:defRPr sz="45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Playfair Display"/>
              <a:buNone/>
              <a:defRPr sz="45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18" name="Google Shape;118;p20"/>
          <p:cNvSpPr txBox="1"/>
          <p:nvPr>
            <p:ph idx="3" type="subTitle"/>
          </p:nvPr>
        </p:nvSpPr>
        <p:spPr>
          <a:xfrm>
            <a:off x="4572000" y="2669325"/>
            <a:ext cx="3904500" cy="35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19" name="Google Shape;119;p20"/>
          <p:cNvSpPr txBox="1"/>
          <p:nvPr>
            <p:ph idx="4" type="title"/>
          </p:nvPr>
        </p:nvSpPr>
        <p:spPr>
          <a:xfrm>
            <a:off x="4572000" y="3364200"/>
            <a:ext cx="3904500" cy="56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Playfair Display"/>
              <a:buNone/>
              <a:defRPr sz="4500">
                <a:solidFill>
                  <a:srgbClr val="A6BFA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Playfair Display"/>
              <a:buNone/>
              <a:defRPr sz="45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Playfair Display"/>
              <a:buNone/>
              <a:defRPr sz="45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Playfair Display"/>
              <a:buNone/>
              <a:defRPr sz="45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Playfair Display"/>
              <a:buNone/>
              <a:defRPr sz="45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Playfair Display"/>
              <a:buNone/>
              <a:defRPr sz="45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Playfair Display"/>
              <a:buNone/>
              <a:defRPr sz="45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Playfair Display"/>
              <a:buNone/>
              <a:defRPr sz="45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Playfair Display"/>
              <a:buNone/>
              <a:defRPr sz="45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20" name="Google Shape;120;p20"/>
          <p:cNvSpPr txBox="1"/>
          <p:nvPr>
            <p:ph idx="5" type="subTitle"/>
          </p:nvPr>
        </p:nvSpPr>
        <p:spPr>
          <a:xfrm>
            <a:off x="4572000" y="4141500"/>
            <a:ext cx="3904500" cy="35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21" name="Google Shape;121;p20"/>
          <p:cNvSpPr/>
          <p:nvPr/>
        </p:nvSpPr>
        <p:spPr>
          <a:xfrm>
            <a:off x="0" y="0"/>
            <a:ext cx="3904500" cy="5143500"/>
          </a:xfrm>
          <a:prstGeom prst="rect">
            <a:avLst/>
          </a:prstGeom>
          <a:solidFill>
            <a:srgbClr val="A6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2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4570200" y="0"/>
            <a:ext cx="45738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3"/>
          <p:cNvSpPr txBox="1"/>
          <p:nvPr>
            <p:ph type="title"/>
          </p:nvPr>
        </p:nvSpPr>
        <p:spPr>
          <a:xfrm>
            <a:off x="5226600" y="2377921"/>
            <a:ext cx="3262500" cy="62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Playfair Display"/>
              <a:buNone/>
              <a:defRPr b="1" sz="40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Playfair Display"/>
              <a:buNone/>
              <a:defRPr b="1" sz="25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Playfair Display"/>
              <a:buNone/>
              <a:defRPr b="1" sz="25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Playfair Display"/>
              <a:buNone/>
              <a:defRPr b="1" sz="25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Playfair Display"/>
              <a:buNone/>
              <a:defRPr b="1" sz="25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Playfair Display"/>
              <a:buNone/>
              <a:defRPr b="1" sz="25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Playfair Display"/>
              <a:buNone/>
              <a:defRPr b="1" sz="25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Playfair Display"/>
              <a:buNone/>
              <a:defRPr b="1" sz="25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Playfair Display"/>
              <a:buNone/>
              <a:defRPr b="1" sz="25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1" type="subTitle"/>
          </p:nvPr>
        </p:nvSpPr>
        <p:spPr>
          <a:xfrm>
            <a:off x="5226600" y="2965163"/>
            <a:ext cx="3262500" cy="84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None/>
              <a:defRPr sz="1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None/>
              <a:defRPr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None/>
              <a:defRPr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None/>
              <a:defRPr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None/>
              <a:defRPr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None/>
              <a:defRPr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None/>
              <a:defRPr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None/>
              <a:defRPr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Montserrat"/>
              <a:buNone/>
              <a:defRPr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hasCustomPrompt="1" idx="2" type="title"/>
          </p:nvPr>
        </p:nvSpPr>
        <p:spPr>
          <a:xfrm>
            <a:off x="5226600" y="1592817"/>
            <a:ext cx="3262500" cy="45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Playfair Display"/>
              <a:buNone/>
              <a:defRPr b="1" sz="4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Playfair Display"/>
              <a:buNone/>
              <a:defRPr sz="21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Playfair Display"/>
              <a:buNone/>
              <a:defRPr sz="21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Playfair Display"/>
              <a:buNone/>
              <a:defRPr sz="21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Playfair Display"/>
              <a:buNone/>
              <a:defRPr sz="21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Playfair Display"/>
              <a:buNone/>
              <a:defRPr sz="21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Playfair Display"/>
              <a:buNone/>
              <a:defRPr sz="21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Playfair Display"/>
              <a:buNone/>
              <a:defRPr sz="21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Playfair Display"/>
              <a:buNone/>
              <a:defRPr sz="21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2">
  <p:cSld name="CUSTOM_8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1"/>
          <p:cNvSpPr txBox="1"/>
          <p:nvPr>
            <p:ph type="title"/>
          </p:nvPr>
        </p:nvSpPr>
        <p:spPr>
          <a:xfrm>
            <a:off x="667500" y="868680"/>
            <a:ext cx="78090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5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25" name="Google Shape;125;p21"/>
          <p:cNvSpPr txBox="1"/>
          <p:nvPr>
            <p:ph idx="1" type="subTitle"/>
          </p:nvPr>
        </p:nvSpPr>
        <p:spPr>
          <a:xfrm>
            <a:off x="667500" y="3360064"/>
            <a:ext cx="2314500" cy="43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26" name="Google Shape;126;p21"/>
          <p:cNvSpPr txBox="1"/>
          <p:nvPr>
            <p:ph idx="2" type="subTitle"/>
          </p:nvPr>
        </p:nvSpPr>
        <p:spPr>
          <a:xfrm>
            <a:off x="667675" y="3761353"/>
            <a:ext cx="2314500" cy="59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27" name="Google Shape;127;p21"/>
          <p:cNvSpPr txBox="1"/>
          <p:nvPr>
            <p:ph idx="3" type="subTitle"/>
          </p:nvPr>
        </p:nvSpPr>
        <p:spPr>
          <a:xfrm>
            <a:off x="3414748" y="3360064"/>
            <a:ext cx="2311800" cy="43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28" name="Google Shape;128;p21"/>
          <p:cNvSpPr txBox="1"/>
          <p:nvPr>
            <p:ph idx="4" type="subTitle"/>
          </p:nvPr>
        </p:nvSpPr>
        <p:spPr>
          <a:xfrm>
            <a:off x="3414745" y="3761353"/>
            <a:ext cx="2314500" cy="59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29" name="Google Shape;129;p21"/>
          <p:cNvSpPr txBox="1"/>
          <p:nvPr>
            <p:ph idx="5" type="subTitle"/>
          </p:nvPr>
        </p:nvSpPr>
        <p:spPr>
          <a:xfrm>
            <a:off x="6161826" y="3360064"/>
            <a:ext cx="2311800" cy="43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30" name="Google Shape;130;p21"/>
          <p:cNvSpPr txBox="1"/>
          <p:nvPr>
            <p:ph idx="6" type="subTitle"/>
          </p:nvPr>
        </p:nvSpPr>
        <p:spPr>
          <a:xfrm>
            <a:off x="6161824" y="3761353"/>
            <a:ext cx="2314500" cy="59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31" name="Google Shape;131;p21"/>
          <p:cNvSpPr/>
          <p:nvPr/>
        </p:nvSpPr>
        <p:spPr>
          <a:xfrm>
            <a:off x="0" y="-22125"/>
            <a:ext cx="9162000" cy="590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21"/>
          <p:cNvSpPr/>
          <p:nvPr/>
        </p:nvSpPr>
        <p:spPr>
          <a:xfrm>
            <a:off x="0" y="4572000"/>
            <a:ext cx="9162000" cy="590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2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ody 3">
  <p:cSld name="CUSTOM_9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2"/>
          <p:cNvSpPr/>
          <p:nvPr/>
        </p:nvSpPr>
        <p:spPr>
          <a:xfrm>
            <a:off x="4572050" y="0"/>
            <a:ext cx="4572000" cy="5143500"/>
          </a:xfrm>
          <a:prstGeom prst="rect">
            <a:avLst/>
          </a:prstGeom>
          <a:solidFill>
            <a:srgbClr val="A6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22"/>
          <p:cNvSpPr txBox="1"/>
          <p:nvPr>
            <p:ph type="title"/>
          </p:nvPr>
        </p:nvSpPr>
        <p:spPr>
          <a:xfrm>
            <a:off x="5486400" y="1437173"/>
            <a:ext cx="29901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5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1" type="subTitle"/>
          </p:nvPr>
        </p:nvSpPr>
        <p:spPr>
          <a:xfrm>
            <a:off x="5486250" y="2306720"/>
            <a:ext cx="2990100" cy="112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ody 4">
  <p:cSld name="CUSTOM_10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3"/>
          <p:cNvSpPr/>
          <p:nvPr/>
        </p:nvSpPr>
        <p:spPr>
          <a:xfrm>
            <a:off x="0" y="-50"/>
            <a:ext cx="4572000" cy="5143500"/>
          </a:xfrm>
          <a:prstGeom prst="rect">
            <a:avLst/>
          </a:prstGeom>
          <a:solidFill>
            <a:srgbClr val="A6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23"/>
          <p:cNvSpPr txBox="1"/>
          <p:nvPr>
            <p:ph type="title"/>
          </p:nvPr>
        </p:nvSpPr>
        <p:spPr>
          <a:xfrm>
            <a:off x="667650" y="1735300"/>
            <a:ext cx="2990100" cy="57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Font typeface="Playfair Display"/>
              <a:buNone/>
              <a:defRPr b="1" sz="25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42" name="Google Shape;142;p23"/>
          <p:cNvSpPr txBox="1"/>
          <p:nvPr>
            <p:ph idx="1" type="subTitle"/>
          </p:nvPr>
        </p:nvSpPr>
        <p:spPr>
          <a:xfrm>
            <a:off x="667500" y="2312000"/>
            <a:ext cx="2990100" cy="109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43" name="Google Shape;143;p2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12">
    <p:bg>
      <p:bgPr>
        <a:solidFill>
          <a:schemeClr val="dk2"/>
        </a:solid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4"/>
          <p:cNvSpPr txBox="1"/>
          <p:nvPr>
            <p:ph type="title"/>
          </p:nvPr>
        </p:nvSpPr>
        <p:spPr>
          <a:xfrm>
            <a:off x="667500" y="1357500"/>
            <a:ext cx="3904500" cy="104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46" name="Google Shape;146;p24"/>
          <p:cNvSpPr txBox="1"/>
          <p:nvPr>
            <p:ph idx="1" type="subTitle"/>
          </p:nvPr>
        </p:nvSpPr>
        <p:spPr>
          <a:xfrm>
            <a:off x="667500" y="2576700"/>
            <a:ext cx="3904500" cy="104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47" name="Google Shape;147;p24"/>
          <p:cNvSpPr txBox="1"/>
          <p:nvPr/>
        </p:nvSpPr>
        <p:spPr>
          <a:xfrm>
            <a:off x="5106600" y="3721805"/>
            <a:ext cx="33699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CREDITS: This presentation template was created by </a:t>
            </a:r>
            <a:r>
              <a:rPr b="1" lang="en" sz="1000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, including icons by </a:t>
            </a:r>
            <a:r>
              <a:rPr b="1" lang="en" sz="1000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, and infographics &amp; images by </a:t>
            </a:r>
            <a:r>
              <a:rPr b="1" lang="en" sz="1000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</a:t>
            </a:r>
            <a:r>
              <a:rPr b="1" lang="en" sz="1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k</a:t>
            </a:r>
            <a:endParaRPr b="1" sz="1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8" name="Google Shape;148;p2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ody 5">
  <p:cSld name="CUSTOM_14">
    <p:bg>
      <p:bgPr>
        <a:solidFill>
          <a:schemeClr val="dk2"/>
        </a:solid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5"/>
          <p:cNvSpPr txBox="1"/>
          <p:nvPr>
            <p:ph type="title"/>
          </p:nvPr>
        </p:nvSpPr>
        <p:spPr>
          <a:xfrm>
            <a:off x="667500" y="571500"/>
            <a:ext cx="4818900" cy="80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Font typeface="Playfair Display"/>
              <a:buNone/>
              <a:defRPr b="1" sz="25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Font typeface="Playfair Display"/>
              <a:buNone/>
              <a:defRPr b="1" sz="25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Font typeface="Playfair Display"/>
              <a:buNone/>
              <a:defRPr b="1" sz="25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Font typeface="Playfair Display"/>
              <a:buNone/>
              <a:defRPr b="1" sz="25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Font typeface="Playfair Display"/>
              <a:buNone/>
              <a:defRPr b="1" sz="25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Font typeface="Playfair Display"/>
              <a:buNone/>
              <a:defRPr b="1" sz="25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Font typeface="Playfair Display"/>
              <a:buNone/>
              <a:defRPr b="1" sz="25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Font typeface="Playfair Display"/>
              <a:buNone/>
              <a:defRPr b="1" sz="25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Font typeface="Playfair Display"/>
              <a:buNone/>
              <a:defRPr b="1" sz="25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51" name="Google Shape;151;p25"/>
          <p:cNvSpPr txBox="1"/>
          <p:nvPr>
            <p:ph idx="1" type="subTitle"/>
          </p:nvPr>
        </p:nvSpPr>
        <p:spPr>
          <a:xfrm>
            <a:off x="667500" y="1562550"/>
            <a:ext cx="7809000" cy="300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52" name="Google Shape;152;p2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3">
  <p:cSld name="CUSTOM_16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6"/>
          <p:cNvSpPr txBox="1"/>
          <p:nvPr>
            <p:ph type="title"/>
          </p:nvPr>
        </p:nvSpPr>
        <p:spPr>
          <a:xfrm>
            <a:off x="667500" y="868680"/>
            <a:ext cx="78090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5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55" name="Google Shape;155;p26"/>
          <p:cNvSpPr txBox="1"/>
          <p:nvPr>
            <p:ph idx="1" type="subTitle"/>
          </p:nvPr>
        </p:nvSpPr>
        <p:spPr>
          <a:xfrm>
            <a:off x="735225" y="2414458"/>
            <a:ext cx="2314500" cy="69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Montserrat"/>
              <a:buNone/>
              <a:defRPr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Montserrat"/>
              <a:buNone/>
              <a:defRPr sz="21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Montserrat"/>
              <a:buNone/>
              <a:defRPr sz="21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Montserrat"/>
              <a:buNone/>
              <a:defRPr sz="21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Montserrat"/>
              <a:buNone/>
              <a:defRPr sz="21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Montserrat"/>
              <a:buNone/>
              <a:defRPr sz="21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Montserrat"/>
              <a:buNone/>
              <a:defRPr sz="21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Montserrat"/>
              <a:buNone/>
              <a:defRPr sz="21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2100"/>
              <a:buFont typeface="Montserrat"/>
              <a:buNone/>
              <a:defRPr sz="21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56" name="Google Shape;156;p26"/>
          <p:cNvSpPr txBox="1"/>
          <p:nvPr>
            <p:ph idx="2" type="subTitle"/>
          </p:nvPr>
        </p:nvSpPr>
        <p:spPr>
          <a:xfrm>
            <a:off x="735400" y="2826392"/>
            <a:ext cx="2314500" cy="124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57" name="Google Shape;157;p26"/>
          <p:cNvSpPr txBox="1"/>
          <p:nvPr>
            <p:ph idx="3" type="subTitle"/>
          </p:nvPr>
        </p:nvSpPr>
        <p:spPr>
          <a:xfrm>
            <a:off x="3414745" y="2414458"/>
            <a:ext cx="2311800" cy="69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Montserrat"/>
              <a:buNone/>
              <a:defRPr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Montserrat"/>
              <a:buNone/>
              <a:defRPr sz="21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Montserrat"/>
              <a:buNone/>
              <a:defRPr sz="21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Montserrat"/>
              <a:buNone/>
              <a:defRPr sz="21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Montserrat"/>
              <a:buNone/>
              <a:defRPr sz="21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Montserrat"/>
              <a:buNone/>
              <a:defRPr sz="21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Montserrat"/>
              <a:buNone/>
              <a:defRPr sz="21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Montserrat"/>
              <a:buNone/>
              <a:defRPr sz="21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2100"/>
              <a:buFont typeface="Montserrat"/>
              <a:buNone/>
              <a:defRPr sz="21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58" name="Google Shape;158;p26"/>
          <p:cNvSpPr txBox="1"/>
          <p:nvPr>
            <p:ph idx="4" type="subTitle"/>
          </p:nvPr>
        </p:nvSpPr>
        <p:spPr>
          <a:xfrm>
            <a:off x="3414744" y="2826392"/>
            <a:ext cx="2314500" cy="124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59" name="Google Shape;159;p26"/>
          <p:cNvSpPr txBox="1"/>
          <p:nvPr>
            <p:ph idx="5" type="subTitle"/>
          </p:nvPr>
        </p:nvSpPr>
        <p:spPr>
          <a:xfrm>
            <a:off x="6161820" y="2414458"/>
            <a:ext cx="2311800" cy="69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Montserrat"/>
              <a:buNone/>
              <a:defRPr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Montserrat"/>
              <a:buNone/>
              <a:defRPr sz="21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Montserrat"/>
              <a:buNone/>
              <a:defRPr sz="21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Montserrat"/>
              <a:buNone/>
              <a:defRPr sz="21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Montserrat"/>
              <a:buNone/>
              <a:defRPr sz="21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Montserrat"/>
              <a:buNone/>
              <a:defRPr sz="21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Montserrat"/>
              <a:buNone/>
              <a:defRPr sz="21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Montserrat"/>
              <a:buNone/>
              <a:defRPr sz="21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2100"/>
              <a:buFont typeface="Montserrat"/>
              <a:buNone/>
              <a:defRPr sz="21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60" name="Google Shape;160;p26"/>
          <p:cNvSpPr txBox="1"/>
          <p:nvPr>
            <p:ph idx="6" type="subTitle"/>
          </p:nvPr>
        </p:nvSpPr>
        <p:spPr>
          <a:xfrm>
            <a:off x="6161822" y="2826392"/>
            <a:ext cx="2314500" cy="124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61" name="Google Shape;161;p2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 2">
  <p:cSld name="CUSTOM_17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7"/>
          <p:cNvSpPr/>
          <p:nvPr/>
        </p:nvSpPr>
        <p:spPr>
          <a:xfrm>
            <a:off x="3233275" y="0"/>
            <a:ext cx="59106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27"/>
          <p:cNvSpPr/>
          <p:nvPr/>
        </p:nvSpPr>
        <p:spPr>
          <a:xfrm>
            <a:off x="0" y="571500"/>
            <a:ext cx="6522300" cy="4000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27"/>
          <p:cNvSpPr txBox="1"/>
          <p:nvPr>
            <p:ph hasCustomPrompt="1" type="title"/>
          </p:nvPr>
        </p:nvSpPr>
        <p:spPr>
          <a:xfrm>
            <a:off x="667500" y="1706738"/>
            <a:ext cx="5142000" cy="125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r>
              <a:t>xx%</a:t>
            </a:r>
          </a:p>
        </p:txBody>
      </p:sp>
      <p:sp>
        <p:nvSpPr>
          <p:cNvPr id="166" name="Google Shape;166;p27"/>
          <p:cNvSpPr txBox="1"/>
          <p:nvPr>
            <p:ph idx="1" type="subTitle"/>
          </p:nvPr>
        </p:nvSpPr>
        <p:spPr>
          <a:xfrm>
            <a:off x="667500" y="2964863"/>
            <a:ext cx="5142000" cy="47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A6BFA5"/>
              </a:buClr>
              <a:buSzPts val="1400"/>
              <a:buFont typeface="Montserrat"/>
              <a:buNone/>
              <a:defRPr sz="14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1400"/>
              <a:buFont typeface="Montserrat"/>
              <a:buNone/>
              <a:defRPr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1400"/>
              <a:buFont typeface="Montserrat"/>
              <a:buNone/>
              <a:defRPr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1400"/>
              <a:buFont typeface="Montserrat"/>
              <a:buNone/>
              <a:defRPr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1400"/>
              <a:buFont typeface="Montserrat"/>
              <a:buNone/>
              <a:defRPr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1400"/>
              <a:buFont typeface="Montserrat"/>
              <a:buNone/>
              <a:defRPr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1400"/>
              <a:buFont typeface="Montserrat"/>
              <a:buNone/>
              <a:defRPr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1400"/>
              <a:buFont typeface="Montserrat"/>
              <a:buNone/>
              <a:defRPr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rgbClr val="A6BFA5"/>
              </a:buClr>
              <a:buSzPts val="1400"/>
              <a:buFont typeface="Montserrat"/>
              <a:buNone/>
              <a:defRPr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67" name="Google Shape;167;p2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ubtitle">
  <p:cSld name="CUSTOM_19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8"/>
          <p:cNvSpPr txBox="1"/>
          <p:nvPr>
            <p:ph type="title"/>
          </p:nvPr>
        </p:nvSpPr>
        <p:spPr>
          <a:xfrm>
            <a:off x="666000" y="1463450"/>
            <a:ext cx="3908400" cy="164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A6BFA5"/>
              </a:buClr>
              <a:buSzPts val="5000"/>
              <a:buFont typeface="Playfair Display"/>
              <a:buNone/>
              <a:defRPr sz="5000">
                <a:solidFill>
                  <a:srgbClr val="A6BFA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A6BFA5"/>
              </a:buClr>
              <a:buSzPts val="5000"/>
              <a:buFont typeface="Playfair Display"/>
              <a:buNone/>
              <a:defRPr sz="5000">
                <a:solidFill>
                  <a:srgbClr val="A6BFA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A6BFA5"/>
              </a:buClr>
              <a:buSzPts val="5000"/>
              <a:buFont typeface="Playfair Display"/>
              <a:buNone/>
              <a:defRPr sz="5000">
                <a:solidFill>
                  <a:srgbClr val="A6BFA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A6BFA5"/>
              </a:buClr>
              <a:buSzPts val="5000"/>
              <a:buFont typeface="Playfair Display"/>
              <a:buNone/>
              <a:defRPr sz="5000">
                <a:solidFill>
                  <a:srgbClr val="A6BFA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A6BFA5"/>
              </a:buClr>
              <a:buSzPts val="5000"/>
              <a:buFont typeface="Playfair Display"/>
              <a:buNone/>
              <a:defRPr sz="5000">
                <a:solidFill>
                  <a:srgbClr val="A6BFA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A6BFA5"/>
              </a:buClr>
              <a:buSzPts val="5000"/>
              <a:buFont typeface="Playfair Display"/>
              <a:buNone/>
              <a:defRPr sz="5000">
                <a:solidFill>
                  <a:srgbClr val="A6BFA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A6BFA5"/>
              </a:buClr>
              <a:buSzPts val="5000"/>
              <a:buFont typeface="Playfair Display"/>
              <a:buNone/>
              <a:defRPr sz="5000">
                <a:solidFill>
                  <a:srgbClr val="A6BFA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A6BFA5"/>
              </a:buClr>
              <a:buSzPts val="5000"/>
              <a:buFont typeface="Playfair Display"/>
              <a:buNone/>
              <a:defRPr sz="5000">
                <a:solidFill>
                  <a:srgbClr val="A6BFA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A6BFA5"/>
              </a:buClr>
              <a:buSzPts val="5000"/>
              <a:buFont typeface="Playfair Display"/>
              <a:buNone/>
              <a:defRPr sz="5000">
                <a:solidFill>
                  <a:srgbClr val="A6BFA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70" name="Google Shape;170;p28"/>
          <p:cNvSpPr txBox="1"/>
          <p:nvPr>
            <p:ph idx="1" type="subTitle"/>
          </p:nvPr>
        </p:nvSpPr>
        <p:spPr>
          <a:xfrm>
            <a:off x="663600" y="3034350"/>
            <a:ext cx="3908400" cy="57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71" name="Google Shape;171;p28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A6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2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numbers">
  <p:cSld name="CUSTOM_20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9"/>
          <p:cNvSpPr txBox="1"/>
          <p:nvPr>
            <p:ph idx="1" type="subTitle"/>
          </p:nvPr>
        </p:nvSpPr>
        <p:spPr>
          <a:xfrm>
            <a:off x="5872236" y="1114800"/>
            <a:ext cx="2738700" cy="64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75" name="Google Shape;175;p29"/>
          <p:cNvSpPr txBox="1"/>
          <p:nvPr>
            <p:ph idx="2" type="subTitle"/>
          </p:nvPr>
        </p:nvSpPr>
        <p:spPr>
          <a:xfrm>
            <a:off x="5872236" y="3685800"/>
            <a:ext cx="2738700" cy="64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76" name="Google Shape;176;p29"/>
          <p:cNvSpPr txBox="1"/>
          <p:nvPr>
            <p:ph idx="3" type="subTitle"/>
          </p:nvPr>
        </p:nvSpPr>
        <p:spPr>
          <a:xfrm>
            <a:off x="5872236" y="2400300"/>
            <a:ext cx="2738700" cy="64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77" name="Google Shape;177;p29"/>
          <p:cNvSpPr txBox="1"/>
          <p:nvPr>
            <p:ph hasCustomPrompt="1" type="title"/>
          </p:nvPr>
        </p:nvSpPr>
        <p:spPr>
          <a:xfrm>
            <a:off x="3421825" y="555345"/>
            <a:ext cx="2602800" cy="142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Playfair Display"/>
              <a:buNone/>
              <a:defRPr sz="7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Playfair Display"/>
              <a:buNone/>
              <a:defRPr sz="7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Playfair Display"/>
              <a:buNone/>
              <a:defRPr sz="7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Playfair Display"/>
              <a:buNone/>
              <a:defRPr sz="7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Playfair Display"/>
              <a:buNone/>
              <a:defRPr sz="7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Playfair Display"/>
              <a:buNone/>
              <a:defRPr sz="7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Playfair Display"/>
              <a:buNone/>
              <a:defRPr sz="7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Playfair Display"/>
              <a:buNone/>
              <a:defRPr sz="7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Playfair Display"/>
              <a:buNone/>
              <a:defRPr sz="7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r>
              <a:t>xx%</a:t>
            </a:r>
          </a:p>
        </p:txBody>
      </p:sp>
      <p:sp>
        <p:nvSpPr>
          <p:cNvPr id="178" name="Google Shape;178;p29"/>
          <p:cNvSpPr txBox="1"/>
          <p:nvPr>
            <p:ph hasCustomPrompt="1" idx="4" type="title"/>
          </p:nvPr>
        </p:nvSpPr>
        <p:spPr>
          <a:xfrm>
            <a:off x="3421825" y="1840845"/>
            <a:ext cx="2602800" cy="142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Playfair Display"/>
              <a:buNone/>
              <a:defRPr sz="7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Playfair Display"/>
              <a:buNone/>
              <a:defRPr sz="7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Playfair Display"/>
              <a:buNone/>
              <a:defRPr sz="7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Playfair Display"/>
              <a:buNone/>
              <a:defRPr sz="7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Playfair Display"/>
              <a:buNone/>
              <a:defRPr sz="7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Playfair Display"/>
              <a:buNone/>
              <a:defRPr sz="7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Playfair Display"/>
              <a:buNone/>
              <a:defRPr sz="7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Playfair Display"/>
              <a:buNone/>
              <a:defRPr sz="7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Playfair Display"/>
              <a:buNone/>
              <a:defRPr sz="7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r>
              <a:t>xx%</a:t>
            </a:r>
          </a:p>
        </p:txBody>
      </p:sp>
      <p:sp>
        <p:nvSpPr>
          <p:cNvPr id="179" name="Google Shape;179;p29"/>
          <p:cNvSpPr txBox="1"/>
          <p:nvPr>
            <p:ph hasCustomPrompt="1" idx="5" type="title"/>
          </p:nvPr>
        </p:nvSpPr>
        <p:spPr>
          <a:xfrm>
            <a:off x="3421825" y="3126345"/>
            <a:ext cx="2602800" cy="142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Playfair Display"/>
              <a:buNone/>
              <a:defRPr sz="7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Playfair Display"/>
              <a:buNone/>
              <a:defRPr sz="7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Playfair Display"/>
              <a:buNone/>
              <a:defRPr sz="7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Playfair Display"/>
              <a:buNone/>
              <a:defRPr sz="7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Playfair Display"/>
              <a:buNone/>
              <a:defRPr sz="7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Playfair Display"/>
              <a:buNone/>
              <a:defRPr sz="7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Playfair Display"/>
              <a:buNone/>
              <a:defRPr sz="7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Playfair Display"/>
              <a:buNone/>
              <a:defRPr sz="7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Playfair Display"/>
              <a:buNone/>
              <a:defRPr sz="7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r>
              <a:t>xx%</a:t>
            </a:r>
          </a:p>
        </p:txBody>
      </p:sp>
      <p:sp>
        <p:nvSpPr>
          <p:cNvPr id="180" name="Google Shape;180;p29"/>
          <p:cNvSpPr/>
          <p:nvPr/>
        </p:nvSpPr>
        <p:spPr>
          <a:xfrm>
            <a:off x="-9100" y="0"/>
            <a:ext cx="32424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2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CUSTOM_21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0"/>
          <p:cNvSpPr txBox="1"/>
          <p:nvPr>
            <p:ph type="title"/>
          </p:nvPr>
        </p:nvSpPr>
        <p:spPr>
          <a:xfrm>
            <a:off x="667500" y="868680"/>
            <a:ext cx="78090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5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84" name="Google Shape;184;p30"/>
          <p:cNvSpPr/>
          <p:nvPr/>
        </p:nvSpPr>
        <p:spPr>
          <a:xfrm>
            <a:off x="0" y="-35875"/>
            <a:ext cx="667500" cy="5179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30"/>
          <p:cNvSpPr/>
          <p:nvPr/>
        </p:nvSpPr>
        <p:spPr>
          <a:xfrm>
            <a:off x="8476500" y="-18000"/>
            <a:ext cx="667500" cy="5179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3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dk2"/>
        </a:solid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667500" y="571500"/>
            <a:ext cx="7809000" cy="44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5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667500" y="1203425"/>
            <a:ext cx="8092800" cy="356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ivvic"/>
              <a:buAutoNum type="arabicPeriod"/>
              <a:defRPr sz="1200">
                <a:solidFill>
                  <a:schemeClr val="lt1"/>
                </a:solidFill>
              </a:defRPr>
            </a:lvl1pPr>
            <a:lvl2pPr indent="-2921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Condensed"/>
              <a:buAutoNum type="alphaLcPeriod"/>
              <a:defRPr sz="1200">
                <a:solidFill>
                  <a:schemeClr val="lt1"/>
                </a:solidFill>
              </a:defRPr>
            </a:lvl2pPr>
            <a:lvl3pPr indent="-2921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Condensed"/>
              <a:buAutoNum type="romanLcPeriod"/>
              <a:defRPr sz="1200">
                <a:solidFill>
                  <a:schemeClr val="lt1"/>
                </a:solidFill>
              </a:defRPr>
            </a:lvl3pPr>
            <a:lvl4pPr indent="-2921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Condensed"/>
              <a:buAutoNum type="arabicPeriod"/>
              <a:defRPr sz="1200">
                <a:solidFill>
                  <a:schemeClr val="lt1"/>
                </a:solidFill>
              </a:defRPr>
            </a:lvl4pPr>
            <a:lvl5pPr indent="-2921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Condensed"/>
              <a:buAutoNum type="alphaLcPeriod"/>
              <a:defRPr sz="1200">
                <a:solidFill>
                  <a:schemeClr val="lt1"/>
                </a:solidFill>
              </a:defRPr>
            </a:lvl5pPr>
            <a:lvl6pPr indent="-2921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Condensed"/>
              <a:buAutoNum type="romanLcPeriod"/>
              <a:defRPr sz="1200">
                <a:solidFill>
                  <a:schemeClr val="lt1"/>
                </a:solidFill>
              </a:defRPr>
            </a:lvl6pPr>
            <a:lvl7pPr indent="-2921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Condensed"/>
              <a:buAutoNum type="arabicPeriod"/>
              <a:defRPr sz="1200">
                <a:solidFill>
                  <a:schemeClr val="lt1"/>
                </a:solidFill>
              </a:defRPr>
            </a:lvl7pPr>
            <a:lvl8pPr indent="-2921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Condensed"/>
              <a:buAutoNum type="alphaLcPeriod"/>
              <a:defRPr sz="1200">
                <a:solidFill>
                  <a:schemeClr val="lt1"/>
                </a:solidFill>
              </a:defRPr>
            </a:lvl8pPr>
            <a:lvl9pPr indent="-2921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000"/>
              <a:buFont typeface="Roboto Condensed"/>
              <a:buAutoNum type="romanLcPeriod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 2">
  <p:cSld name="CUSTOM_22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1"/>
          <p:cNvSpPr txBox="1"/>
          <p:nvPr>
            <p:ph type="title"/>
          </p:nvPr>
        </p:nvSpPr>
        <p:spPr>
          <a:xfrm>
            <a:off x="667500" y="868680"/>
            <a:ext cx="78090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5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89" name="Google Shape;189;p31"/>
          <p:cNvSpPr txBox="1"/>
          <p:nvPr>
            <p:ph idx="1" type="subTitle"/>
          </p:nvPr>
        </p:nvSpPr>
        <p:spPr>
          <a:xfrm>
            <a:off x="1238525" y="1818475"/>
            <a:ext cx="3008400" cy="51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Montserrat"/>
              <a:buNone/>
              <a:defRPr sz="2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90" name="Google Shape;190;p31"/>
          <p:cNvSpPr txBox="1"/>
          <p:nvPr>
            <p:ph idx="2" type="subTitle"/>
          </p:nvPr>
        </p:nvSpPr>
        <p:spPr>
          <a:xfrm>
            <a:off x="1238525" y="2596900"/>
            <a:ext cx="3008400" cy="116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91" name="Google Shape;191;p31"/>
          <p:cNvSpPr txBox="1"/>
          <p:nvPr>
            <p:ph idx="3" type="subTitle"/>
          </p:nvPr>
        </p:nvSpPr>
        <p:spPr>
          <a:xfrm>
            <a:off x="4890650" y="1818475"/>
            <a:ext cx="3008400" cy="51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Montserrat"/>
              <a:buNone/>
              <a:defRPr sz="2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92" name="Google Shape;192;p31"/>
          <p:cNvSpPr txBox="1"/>
          <p:nvPr>
            <p:ph idx="4" type="subTitle"/>
          </p:nvPr>
        </p:nvSpPr>
        <p:spPr>
          <a:xfrm>
            <a:off x="4885400" y="2598275"/>
            <a:ext cx="3008400" cy="116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93" name="Google Shape;193;p31"/>
          <p:cNvSpPr/>
          <p:nvPr/>
        </p:nvSpPr>
        <p:spPr>
          <a:xfrm>
            <a:off x="75" y="0"/>
            <a:ext cx="9144000" cy="571500"/>
          </a:xfrm>
          <a:prstGeom prst="rect">
            <a:avLst/>
          </a:prstGeom>
          <a:solidFill>
            <a:srgbClr val="A6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31"/>
          <p:cNvSpPr/>
          <p:nvPr/>
        </p:nvSpPr>
        <p:spPr>
          <a:xfrm rot="10800000">
            <a:off x="100" y="4578000"/>
            <a:ext cx="9144000" cy="565500"/>
          </a:xfrm>
          <a:prstGeom prst="rect">
            <a:avLst/>
          </a:prstGeom>
          <a:solidFill>
            <a:srgbClr val="A6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3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dk2"/>
        </a:solidFill>
      </p:bgPr>
    </p:bg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>
            <a:off x="658875" y="571500"/>
            <a:ext cx="7809000" cy="4000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 txBox="1"/>
          <p:nvPr>
            <p:ph type="title"/>
          </p:nvPr>
        </p:nvSpPr>
        <p:spPr>
          <a:xfrm>
            <a:off x="667500" y="868680"/>
            <a:ext cx="78090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5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7" name="Google Shape;27;p5"/>
          <p:cNvSpPr txBox="1"/>
          <p:nvPr>
            <p:ph idx="1" type="subTitle"/>
          </p:nvPr>
        </p:nvSpPr>
        <p:spPr>
          <a:xfrm>
            <a:off x="1244988" y="1897175"/>
            <a:ext cx="3008700" cy="44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spcBef>
                <a:spcPts val="1600"/>
              </a:spcBef>
              <a:spcAft>
                <a:spcPts val="160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8" name="Google Shape;28;p5"/>
          <p:cNvSpPr txBox="1"/>
          <p:nvPr>
            <p:ph idx="2" type="subTitle"/>
          </p:nvPr>
        </p:nvSpPr>
        <p:spPr>
          <a:xfrm>
            <a:off x="1238525" y="2595325"/>
            <a:ext cx="3008700" cy="12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3" type="subTitle"/>
          </p:nvPr>
        </p:nvSpPr>
        <p:spPr>
          <a:xfrm>
            <a:off x="4893617" y="1897175"/>
            <a:ext cx="3005400" cy="44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idx="4" type="subTitle"/>
          </p:nvPr>
        </p:nvSpPr>
        <p:spPr>
          <a:xfrm>
            <a:off x="4886911" y="2595325"/>
            <a:ext cx="3008700" cy="12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31" name="Google Shape;31;p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 txBox="1"/>
          <p:nvPr>
            <p:ph type="title"/>
          </p:nvPr>
        </p:nvSpPr>
        <p:spPr>
          <a:xfrm>
            <a:off x="667500" y="868680"/>
            <a:ext cx="78090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5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34" name="Google Shape;34;p6"/>
          <p:cNvSpPr/>
          <p:nvPr/>
        </p:nvSpPr>
        <p:spPr>
          <a:xfrm>
            <a:off x="0" y="0"/>
            <a:ext cx="9144000" cy="571500"/>
          </a:xfrm>
          <a:prstGeom prst="rect">
            <a:avLst/>
          </a:prstGeom>
          <a:solidFill>
            <a:srgbClr val="A6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" name="Google Shape;35;p6"/>
          <p:cNvSpPr/>
          <p:nvPr/>
        </p:nvSpPr>
        <p:spPr>
          <a:xfrm>
            <a:off x="0" y="4572000"/>
            <a:ext cx="9144000" cy="571500"/>
          </a:xfrm>
          <a:prstGeom prst="rect">
            <a:avLst/>
          </a:prstGeom>
          <a:solidFill>
            <a:srgbClr val="A6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Google Shape;36;p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7"/>
          <p:cNvSpPr txBox="1"/>
          <p:nvPr>
            <p:ph type="title"/>
          </p:nvPr>
        </p:nvSpPr>
        <p:spPr>
          <a:xfrm>
            <a:off x="5226600" y="1815550"/>
            <a:ext cx="2607600" cy="52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40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39" name="Google Shape;39;p7"/>
          <p:cNvSpPr txBox="1"/>
          <p:nvPr>
            <p:ph idx="1" type="subTitle"/>
          </p:nvPr>
        </p:nvSpPr>
        <p:spPr>
          <a:xfrm>
            <a:off x="5226600" y="2305950"/>
            <a:ext cx="2607600" cy="105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40" name="Google Shape;40;p7"/>
          <p:cNvSpPr/>
          <p:nvPr/>
        </p:nvSpPr>
        <p:spPr>
          <a:xfrm>
            <a:off x="0" y="0"/>
            <a:ext cx="45738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2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/>
          <p:nvPr/>
        </p:nvSpPr>
        <p:spPr>
          <a:xfrm>
            <a:off x="658875" y="571500"/>
            <a:ext cx="7809000" cy="4000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8"/>
          <p:cNvSpPr txBox="1"/>
          <p:nvPr>
            <p:ph type="title"/>
          </p:nvPr>
        </p:nvSpPr>
        <p:spPr>
          <a:xfrm>
            <a:off x="667500" y="1676250"/>
            <a:ext cx="7809000" cy="86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A6BFA5"/>
              </a:buClr>
              <a:buSzPts val="5000"/>
              <a:buFont typeface="Playfair Display"/>
              <a:buNone/>
              <a:defRPr sz="5000">
                <a:solidFill>
                  <a:srgbClr val="A6BFA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A6BFA5"/>
              </a:buClr>
              <a:buSzPts val="5000"/>
              <a:buFont typeface="Playfair Display"/>
              <a:buNone/>
              <a:defRPr sz="5000">
                <a:solidFill>
                  <a:srgbClr val="A6BFA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A6BFA5"/>
              </a:buClr>
              <a:buSzPts val="5000"/>
              <a:buFont typeface="Playfair Display"/>
              <a:buNone/>
              <a:defRPr sz="5000">
                <a:solidFill>
                  <a:srgbClr val="A6BFA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A6BFA5"/>
              </a:buClr>
              <a:buSzPts val="5000"/>
              <a:buFont typeface="Playfair Display"/>
              <a:buNone/>
              <a:defRPr sz="5000">
                <a:solidFill>
                  <a:srgbClr val="A6BFA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A6BFA5"/>
              </a:buClr>
              <a:buSzPts val="5000"/>
              <a:buFont typeface="Playfair Display"/>
              <a:buNone/>
              <a:defRPr sz="5000">
                <a:solidFill>
                  <a:srgbClr val="A6BFA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A6BFA5"/>
              </a:buClr>
              <a:buSzPts val="5000"/>
              <a:buFont typeface="Playfair Display"/>
              <a:buNone/>
              <a:defRPr sz="5000">
                <a:solidFill>
                  <a:srgbClr val="A6BFA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A6BFA5"/>
              </a:buClr>
              <a:buSzPts val="5000"/>
              <a:buFont typeface="Playfair Display"/>
              <a:buNone/>
              <a:defRPr sz="5000">
                <a:solidFill>
                  <a:srgbClr val="A6BFA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A6BFA5"/>
              </a:buClr>
              <a:buSzPts val="5000"/>
              <a:buFont typeface="Playfair Display"/>
              <a:buNone/>
              <a:defRPr sz="5000">
                <a:solidFill>
                  <a:srgbClr val="A6BFA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A6BFA5"/>
              </a:buClr>
              <a:buSzPts val="5000"/>
              <a:buFont typeface="Playfair Display"/>
              <a:buNone/>
              <a:defRPr sz="5000">
                <a:solidFill>
                  <a:srgbClr val="A6BFA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45" name="Google Shape;45;p8"/>
          <p:cNvSpPr txBox="1"/>
          <p:nvPr>
            <p:ph idx="1" type="subTitle"/>
          </p:nvPr>
        </p:nvSpPr>
        <p:spPr>
          <a:xfrm>
            <a:off x="663600" y="2733750"/>
            <a:ext cx="78090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46" name="Google Shape;46;p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2"/>
        </a:solidFill>
      </p:bgPr>
    </p:bg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9"/>
          <p:cNvSpPr txBox="1"/>
          <p:nvPr>
            <p:ph type="title"/>
          </p:nvPr>
        </p:nvSpPr>
        <p:spPr>
          <a:xfrm>
            <a:off x="2113988" y="868680"/>
            <a:ext cx="49152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5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49" name="Google Shape;49;p9"/>
          <p:cNvSpPr txBox="1"/>
          <p:nvPr>
            <p:ph idx="1" type="body"/>
          </p:nvPr>
        </p:nvSpPr>
        <p:spPr>
          <a:xfrm>
            <a:off x="2114813" y="1776153"/>
            <a:ext cx="4915200" cy="280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2921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2pPr>
            <a:lvl3pPr indent="-2921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3pPr>
            <a:lvl4pPr indent="-2921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4pPr>
            <a:lvl5pPr indent="-2921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5pPr>
            <a:lvl6pPr indent="-2921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6pPr>
            <a:lvl7pPr indent="-2921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7pPr>
            <a:lvl8pPr indent="-2921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8pPr>
            <a:lvl9pPr indent="-2921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" name="Google Shape;50;p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0"/>
          <p:cNvSpPr txBox="1"/>
          <p:nvPr>
            <p:ph idx="1" type="body"/>
          </p:nvPr>
        </p:nvSpPr>
        <p:spPr>
          <a:xfrm>
            <a:off x="5391900" y="2269200"/>
            <a:ext cx="30846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Montserrat"/>
              <a:buNone/>
              <a:defRPr b="1" sz="25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</a:lstStyle>
          <a:p/>
        </p:txBody>
      </p:sp>
      <p:sp>
        <p:nvSpPr>
          <p:cNvPr id="53" name="Google Shape;53;p1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buNone/>
              <a:defRPr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buNone/>
              <a:defRPr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buNone/>
              <a:defRPr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buNone/>
              <a:defRPr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buNone/>
              <a:defRPr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buNone/>
              <a:defRPr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buNone/>
              <a:defRPr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buNone/>
              <a:defRPr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theme" Target="../theme/theme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667500" y="445025"/>
            <a:ext cx="780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layfair Display"/>
              <a:buNone/>
              <a:defRPr sz="28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667500" y="1152475"/>
            <a:ext cx="78090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r">
              <a:buNone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r">
              <a:buNone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r">
              <a:buNone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r">
              <a:buNone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r">
              <a:buNone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r">
              <a:buNone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r">
              <a:buNone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r">
              <a:buNone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.png"/><Relationship Id="rId4" Type="http://schemas.openxmlformats.org/officeDocument/2006/relationships/image" Target="../media/image1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9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Relationship Id="rId4" Type="http://schemas.openxmlformats.org/officeDocument/2006/relationships/image" Target="../media/image15.png"/><Relationship Id="rId5" Type="http://schemas.openxmlformats.org/officeDocument/2006/relationships/image" Target="../media/image9.png"/><Relationship Id="rId6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2"/>
          <p:cNvSpPr txBox="1"/>
          <p:nvPr>
            <p:ph type="ctrTitle"/>
          </p:nvPr>
        </p:nvSpPr>
        <p:spPr>
          <a:xfrm>
            <a:off x="4338925" y="688300"/>
            <a:ext cx="4442700" cy="236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500">
                <a:solidFill>
                  <a:srgbClr val="FFFFFF"/>
                </a:solidFill>
              </a:rPr>
              <a:t>OMAO Biodegradable Plastic Cups</a:t>
            </a:r>
            <a:endParaRPr b="1" sz="4500">
              <a:solidFill>
                <a:srgbClr val="FFFFFF"/>
              </a:solidFill>
            </a:endParaRPr>
          </a:p>
        </p:txBody>
      </p:sp>
      <p:sp>
        <p:nvSpPr>
          <p:cNvPr id="201" name="Google Shape;201;p32"/>
          <p:cNvSpPr txBox="1"/>
          <p:nvPr>
            <p:ph idx="1" type="subTitle"/>
          </p:nvPr>
        </p:nvSpPr>
        <p:spPr>
          <a:xfrm>
            <a:off x="4612100" y="3418950"/>
            <a:ext cx="3904500" cy="51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ARIANNA HAVEN, RISHI JARMARWALA, ISHA NEGI, ZACHARY STECHER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02" name="Google Shape;202;p32"/>
          <p:cNvSpPr txBox="1"/>
          <p:nvPr>
            <p:ph idx="1" type="subTitle"/>
          </p:nvPr>
        </p:nvSpPr>
        <p:spPr>
          <a:xfrm>
            <a:off x="4608025" y="4083200"/>
            <a:ext cx="39045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December 14, 2021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203" name="Google Shape;203;p32"/>
          <p:cNvPicPr preferRelativeResize="0"/>
          <p:nvPr/>
        </p:nvPicPr>
        <p:blipFill rotWithShape="1">
          <a:blip r:embed="rId3">
            <a:alphaModFix/>
          </a:blip>
          <a:srcRect b="0" l="34094" r="19220" t="0"/>
          <a:stretch/>
        </p:blipFill>
        <p:spPr>
          <a:xfrm>
            <a:off x="394025" y="420238"/>
            <a:ext cx="3013226" cy="430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1"/>
          <p:cNvSpPr txBox="1"/>
          <p:nvPr>
            <p:ph type="title"/>
          </p:nvPr>
        </p:nvSpPr>
        <p:spPr>
          <a:xfrm>
            <a:off x="1227005" y="221125"/>
            <a:ext cx="66900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000"/>
              <a:t>Example Choice Question</a:t>
            </a:r>
            <a:endParaRPr sz="4000"/>
          </a:p>
        </p:txBody>
      </p:sp>
      <p:sp>
        <p:nvSpPr>
          <p:cNvPr id="306" name="Google Shape;306;p41"/>
          <p:cNvSpPr txBox="1"/>
          <p:nvPr>
            <p:ph idx="1" type="body"/>
          </p:nvPr>
        </p:nvSpPr>
        <p:spPr>
          <a:xfrm>
            <a:off x="1284750" y="776338"/>
            <a:ext cx="6574500" cy="48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/>
              <a:t>Each r</a:t>
            </a:r>
            <a:r>
              <a:rPr lang="en" sz="2000"/>
              <a:t>espondent</a:t>
            </a:r>
            <a:r>
              <a:rPr lang="en" sz="2000"/>
              <a:t> got 8 questions with 3 choices.</a:t>
            </a:r>
            <a:endParaRPr sz="2000"/>
          </a:p>
        </p:txBody>
      </p:sp>
      <p:pic>
        <p:nvPicPr>
          <p:cNvPr id="307" name="Google Shape;307;p41"/>
          <p:cNvPicPr preferRelativeResize="0"/>
          <p:nvPr/>
        </p:nvPicPr>
        <p:blipFill rotWithShape="1">
          <a:blip r:embed="rId3">
            <a:alphaModFix/>
          </a:blip>
          <a:srcRect b="5015" l="1400" r="0" t="2793"/>
          <a:stretch/>
        </p:blipFill>
        <p:spPr>
          <a:xfrm>
            <a:off x="716025" y="1480050"/>
            <a:ext cx="7711948" cy="3285400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41"/>
          <p:cNvSpPr txBox="1"/>
          <p:nvPr>
            <p:ph idx="12" type="sldNum"/>
          </p:nvPr>
        </p:nvSpPr>
        <p:spPr>
          <a:xfrm>
            <a:off x="8346997" y="4749850"/>
            <a:ext cx="7584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/26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2"/>
          <p:cNvSpPr txBox="1"/>
          <p:nvPr>
            <p:ph type="title"/>
          </p:nvPr>
        </p:nvSpPr>
        <p:spPr>
          <a:xfrm>
            <a:off x="667500" y="876300"/>
            <a:ext cx="7809000" cy="44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Sample Size</a:t>
            </a:r>
            <a:endParaRPr sz="4000"/>
          </a:p>
        </p:txBody>
      </p:sp>
      <p:sp>
        <p:nvSpPr>
          <p:cNvPr id="314" name="Google Shape;314;p42"/>
          <p:cNvSpPr txBox="1"/>
          <p:nvPr>
            <p:ph idx="1" type="subTitle"/>
          </p:nvPr>
        </p:nvSpPr>
        <p:spPr>
          <a:xfrm>
            <a:off x="1493150" y="3521975"/>
            <a:ext cx="2964000" cy="53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/>
              <a:t>Total Responses</a:t>
            </a:r>
            <a:endParaRPr sz="1800"/>
          </a:p>
        </p:txBody>
      </p:sp>
      <p:sp>
        <p:nvSpPr>
          <p:cNvPr id="315" name="Google Shape;315;p42"/>
          <p:cNvSpPr txBox="1"/>
          <p:nvPr>
            <p:ph idx="2" type="title"/>
          </p:nvPr>
        </p:nvSpPr>
        <p:spPr>
          <a:xfrm>
            <a:off x="1493150" y="2113225"/>
            <a:ext cx="2964000" cy="146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361</a:t>
            </a:r>
            <a:endParaRPr/>
          </a:p>
        </p:txBody>
      </p:sp>
      <p:sp>
        <p:nvSpPr>
          <p:cNvPr id="316" name="Google Shape;316;p42"/>
          <p:cNvSpPr txBox="1"/>
          <p:nvPr>
            <p:ph idx="3" type="title"/>
          </p:nvPr>
        </p:nvSpPr>
        <p:spPr>
          <a:xfrm>
            <a:off x="4686675" y="2113225"/>
            <a:ext cx="2964000" cy="146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181</a:t>
            </a:r>
            <a:endParaRPr/>
          </a:p>
        </p:txBody>
      </p:sp>
      <p:sp>
        <p:nvSpPr>
          <p:cNvPr id="317" name="Google Shape;317;p42"/>
          <p:cNvSpPr txBox="1"/>
          <p:nvPr>
            <p:ph idx="4" type="subTitle"/>
          </p:nvPr>
        </p:nvSpPr>
        <p:spPr>
          <a:xfrm>
            <a:off x="4646500" y="3521975"/>
            <a:ext cx="3396600" cy="53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/>
              <a:t>Used </a:t>
            </a:r>
            <a:r>
              <a:rPr lang="en" sz="1800"/>
              <a:t>Responses</a:t>
            </a:r>
            <a:endParaRPr sz="1800"/>
          </a:p>
        </p:txBody>
      </p:sp>
      <p:sp>
        <p:nvSpPr>
          <p:cNvPr id="318" name="Google Shape;318;p42"/>
          <p:cNvSpPr txBox="1"/>
          <p:nvPr>
            <p:ph idx="12" type="sldNum"/>
          </p:nvPr>
        </p:nvSpPr>
        <p:spPr>
          <a:xfrm>
            <a:off x="8378397" y="4749850"/>
            <a:ext cx="7272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r>
              <a:rPr lang="en">
                <a:solidFill>
                  <a:schemeClr val="lt1"/>
                </a:solidFill>
              </a:rPr>
              <a:t>/26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3"/>
          <p:cNvSpPr txBox="1"/>
          <p:nvPr>
            <p:ph type="title"/>
          </p:nvPr>
        </p:nvSpPr>
        <p:spPr>
          <a:xfrm>
            <a:off x="667500" y="876300"/>
            <a:ext cx="7809000" cy="44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Gender</a:t>
            </a:r>
            <a:r>
              <a:rPr lang="en" sz="4000"/>
              <a:t> Summary</a:t>
            </a:r>
            <a:endParaRPr sz="4000"/>
          </a:p>
        </p:txBody>
      </p:sp>
      <p:sp>
        <p:nvSpPr>
          <p:cNvPr id="324" name="Google Shape;324;p43"/>
          <p:cNvSpPr txBox="1"/>
          <p:nvPr>
            <p:ph idx="3" type="title"/>
          </p:nvPr>
        </p:nvSpPr>
        <p:spPr>
          <a:xfrm>
            <a:off x="3685638" y="2782113"/>
            <a:ext cx="1286100" cy="84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45%</a:t>
            </a:r>
            <a:endParaRPr sz="4000"/>
          </a:p>
        </p:txBody>
      </p:sp>
      <p:sp>
        <p:nvSpPr>
          <p:cNvPr id="325" name="Google Shape;325;p43"/>
          <p:cNvSpPr txBox="1"/>
          <p:nvPr>
            <p:ph idx="4" type="subTitle"/>
          </p:nvPr>
        </p:nvSpPr>
        <p:spPr>
          <a:xfrm>
            <a:off x="4757763" y="3087888"/>
            <a:ext cx="1025700" cy="53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000"/>
              <a:t>Men</a:t>
            </a:r>
            <a:endParaRPr sz="2000"/>
          </a:p>
        </p:txBody>
      </p:sp>
      <p:sp>
        <p:nvSpPr>
          <p:cNvPr id="326" name="Google Shape;326;p43"/>
          <p:cNvSpPr txBox="1"/>
          <p:nvPr>
            <p:ph idx="4" type="subTitle"/>
          </p:nvPr>
        </p:nvSpPr>
        <p:spPr>
          <a:xfrm>
            <a:off x="2067125" y="3087888"/>
            <a:ext cx="1459500" cy="53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000"/>
              <a:t>Wo</a:t>
            </a:r>
            <a:r>
              <a:rPr lang="en" sz="2000"/>
              <a:t>men</a:t>
            </a:r>
            <a:endParaRPr sz="2000"/>
          </a:p>
        </p:txBody>
      </p:sp>
      <p:sp>
        <p:nvSpPr>
          <p:cNvPr id="327" name="Google Shape;327;p43"/>
          <p:cNvSpPr txBox="1"/>
          <p:nvPr>
            <p:ph idx="4" type="subTitle"/>
          </p:nvPr>
        </p:nvSpPr>
        <p:spPr>
          <a:xfrm>
            <a:off x="7014625" y="3087900"/>
            <a:ext cx="2029500" cy="53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000"/>
              <a:t>Neutral</a:t>
            </a:r>
            <a:endParaRPr sz="1000"/>
          </a:p>
        </p:txBody>
      </p:sp>
      <p:sp>
        <p:nvSpPr>
          <p:cNvPr id="328" name="Google Shape;328;p43"/>
          <p:cNvSpPr txBox="1"/>
          <p:nvPr>
            <p:ph idx="3" type="title"/>
          </p:nvPr>
        </p:nvSpPr>
        <p:spPr>
          <a:xfrm>
            <a:off x="988775" y="2782113"/>
            <a:ext cx="1286100" cy="84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51%</a:t>
            </a:r>
            <a:endParaRPr sz="4000"/>
          </a:p>
        </p:txBody>
      </p:sp>
      <p:sp>
        <p:nvSpPr>
          <p:cNvPr id="329" name="Google Shape;329;p43"/>
          <p:cNvSpPr txBox="1"/>
          <p:nvPr>
            <p:ph idx="3" type="title"/>
          </p:nvPr>
        </p:nvSpPr>
        <p:spPr>
          <a:xfrm>
            <a:off x="5878025" y="2782113"/>
            <a:ext cx="1286100" cy="84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0</a:t>
            </a:r>
            <a:r>
              <a:rPr lang="en" sz="4000"/>
              <a:t>4%</a:t>
            </a:r>
            <a:endParaRPr sz="4000"/>
          </a:p>
        </p:txBody>
      </p:sp>
      <p:sp>
        <p:nvSpPr>
          <p:cNvPr id="330" name="Google Shape;330;p43"/>
          <p:cNvSpPr txBox="1"/>
          <p:nvPr>
            <p:ph idx="4" type="subTitle"/>
          </p:nvPr>
        </p:nvSpPr>
        <p:spPr>
          <a:xfrm>
            <a:off x="2265900" y="1748413"/>
            <a:ext cx="4612200" cy="53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200"/>
              <a:t>Of the </a:t>
            </a:r>
            <a:r>
              <a:rPr b="1" lang="en" sz="3400">
                <a:latin typeface="Playfair Display"/>
                <a:ea typeface="Playfair Display"/>
                <a:cs typeface="Playfair Display"/>
                <a:sym typeface="Playfair Display"/>
              </a:rPr>
              <a:t>181 </a:t>
            </a:r>
            <a:r>
              <a:rPr lang="en" sz="2200"/>
              <a:t>respondents...</a:t>
            </a:r>
            <a:endParaRPr sz="2200"/>
          </a:p>
        </p:txBody>
      </p:sp>
      <p:sp>
        <p:nvSpPr>
          <p:cNvPr id="331" name="Google Shape;331;p43"/>
          <p:cNvSpPr txBox="1"/>
          <p:nvPr>
            <p:ph idx="12" type="sldNum"/>
          </p:nvPr>
        </p:nvSpPr>
        <p:spPr>
          <a:xfrm>
            <a:off x="8346997" y="4749850"/>
            <a:ext cx="7584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r>
              <a:rPr lang="en">
                <a:solidFill>
                  <a:schemeClr val="lt1"/>
                </a:solidFill>
              </a:rPr>
              <a:t>/26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44"/>
          <p:cNvSpPr txBox="1"/>
          <p:nvPr>
            <p:ph idx="3" type="title"/>
          </p:nvPr>
        </p:nvSpPr>
        <p:spPr>
          <a:xfrm>
            <a:off x="4825850" y="2788829"/>
            <a:ext cx="1286100" cy="534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21%</a:t>
            </a:r>
            <a:endParaRPr sz="3600"/>
          </a:p>
        </p:txBody>
      </p:sp>
      <p:sp>
        <p:nvSpPr>
          <p:cNvPr id="337" name="Google Shape;337;p44"/>
          <p:cNvSpPr txBox="1"/>
          <p:nvPr>
            <p:ph idx="4" type="subTitle"/>
          </p:nvPr>
        </p:nvSpPr>
        <p:spPr>
          <a:xfrm>
            <a:off x="5907825" y="2816125"/>
            <a:ext cx="1459500" cy="53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000"/>
              <a:t>students</a:t>
            </a:r>
            <a:endParaRPr sz="2000"/>
          </a:p>
        </p:txBody>
      </p:sp>
      <p:sp>
        <p:nvSpPr>
          <p:cNvPr id="338" name="Google Shape;338;p44"/>
          <p:cNvSpPr txBox="1"/>
          <p:nvPr>
            <p:ph idx="4" type="subTitle"/>
          </p:nvPr>
        </p:nvSpPr>
        <p:spPr>
          <a:xfrm>
            <a:off x="2846925" y="2875250"/>
            <a:ext cx="1792500" cy="53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000"/>
              <a:t>employed</a:t>
            </a:r>
            <a:endParaRPr sz="2000"/>
          </a:p>
        </p:txBody>
      </p:sp>
      <p:sp>
        <p:nvSpPr>
          <p:cNvPr id="339" name="Google Shape;339;p44"/>
          <p:cNvSpPr txBox="1"/>
          <p:nvPr>
            <p:ph idx="4" type="subTitle"/>
          </p:nvPr>
        </p:nvSpPr>
        <p:spPr>
          <a:xfrm>
            <a:off x="2846925" y="3559025"/>
            <a:ext cx="2420400" cy="53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000"/>
              <a:t>unemployed</a:t>
            </a:r>
            <a:endParaRPr sz="1000"/>
          </a:p>
        </p:txBody>
      </p:sp>
      <p:sp>
        <p:nvSpPr>
          <p:cNvPr id="340" name="Google Shape;340;p44"/>
          <p:cNvSpPr txBox="1"/>
          <p:nvPr>
            <p:ph idx="3" type="title"/>
          </p:nvPr>
        </p:nvSpPr>
        <p:spPr>
          <a:xfrm>
            <a:off x="1776675" y="2828371"/>
            <a:ext cx="1286100" cy="534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50%</a:t>
            </a:r>
            <a:endParaRPr sz="3600"/>
          </a:p>
        </p:txBody>
      </p:sp>
      <p:sp>
        <p:nvSpPr>
          <p:cNvPr id="341" name="Google Shape;341;p44"/>
          <p:cNvSpPr txBox="1"/>
          <p:nvPr>
            <p:ph idx="3" type="title"/>
          </p:nvPr>
        </p:nvSpPr>
        <p:spPr>
          <a:xfrm>
            <a:off x="1776675" y="3522045"/>
            <a:ext cx="1286100" cy="534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15%</a:t>
            </a:r>
            <a:endParaRPr sz="3600"/>
          </a:p>
        </p:txBody>
      </p:sp>
      <p:sp>
        <p:nvSpPr>
          <p:cNvPr id="342" name="Google Shape;342;p44"/>
          <p:cNvSpPr txBox="1"/>
          <p:nvPr>
            <p:ph idx="4" type="subTitle"/>
          </p:nvPr>
        </p:nvSpPr>
        <p:spPr>
          <a:xfrm>
            <a:off x="5896100" y="3538150"/>
            <a:ext cx="1176300" cy="53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000"/>
              <a:t>other</a:t>
            </a:r>
            <a:endParaRPr sz="1000"/>
          </a:p>
        </p:txBody>
      </p:sp>
      <p:sp>
        <p:nvSpPr>
          <p:cNvPr id="343" name="Google Shape;343;p44"/>
          <p:cNvSpPr txBox="1"/>
          <p:nvPr>
            <p:ph idx="3" type="title"/>
          </p:nvPr>
        </p:nvSpPr>
        <p:spPr>
          <a:xfrm>
            <a:off x="4825850" y="3538145"/>
            <a:ext cx="1286100" cy="534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14%</a:t>
            </a:r>
            <a:endParaRPr sz="3600"/>
          </a:p>
        </p:txBody>
      </p:sp>
      <p:sp>
        <p:nvSpPr>
          <p:cNvPr id="344" name="Google Shape;344;p44"/>
          <p:cNvSpPr txBox="1"/>
          <p:nvPr>
            <p:ph type="title"/>
          </p:nvPr>
        </p:nvSpPr>
        <p:spPr>
          <a:xfrm>
            <a:off x="667500" y="876300"/>
            <a:ext cx="7809000" cy="44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Employment Status</a:t>
            </a:r>
            <a:endParaRPr sz="4000"/>
          </a:p>
        </p:txBody>
      </p:sp>
      <p:sp>
        <p:nvSpPr>
          <p:cNvPr id="345" name="Google Shape;345;p44"/>
          <p:cNvSpPr txBox="1"/>
          <p:nvPr>
            <p:ph idx="4" type="subTitle"/>
          </p:nvPr>
        </p:nvSpPr>
        <p:spPr>
          <a:xfrm>
            <a:off x="2265900" y="1748413"/>
            <a:ext cx="4612200" cy="53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200"/>
              <a:t>Of the </a:t>
            </a:r>
            <a:r>
              <a:rPr b="1" lang="en" sz="3400">
                <a:latin typeface="Playfair Display"/>
                <a:ea typeface="Playfair Display"/>
                <a:cs typeface="Playfair Display"/>
                <a:sym typeface="Playfair Display"/>
              </a:rPr>
              <a:t>181 </a:t>
            </a:r>
            <a:r>
              <a:rPr lang="en" sz="2200"/>
              <a:t>respondents...</a:t>
            </a:r>
            <a:endParaRPr sz="2200"/>
          </a:p>
        </p:txBody>
      </p:sp>
      <p:sp>
        <p:nvSpPr>
          <p:cNvPr id="346" name="Google Shape;346;p44"/>
          <p:cNvSpPr txBox="1"/>
          <p:nvPr>
            <p:ph idx="12" type="sldNum"/>
          </p:nvPr>
        </p:nvSpPr>
        <p:spPr>
          <a:xfrm>
            <a:off x="8366897" y="4749850"/>
            <a:ext cx="738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r>
              <a:rPr lang="en">
                <a:solidFill>
                  <a:schemeClr val="lt1"/>
                </a:solidFill>
              </a:rPr>
              <a:t>/26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45"/>
          <p:cNvSpPr txBox="1"/>
          <p:nvPr>
            <p:ph idx="3" type="title"/>
          </p:nvPr>
        </p:nvSpPr>
        <p:spPr>
          <a:xfrm>
            <a:off x="4750488" y="2858313"/>
            <a:ext cx="1286100" cy="84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62</a:t>
            </a:r>
            <a:r>
              <a:rPr lang="en" sz="4000"/>
              <a:t>%</a:t>
            </a:r>
            <a:endParaRPr sz="4000"/>
          </a:p>
        </p:txBody>
      </p:sp>
      <p:sp>
        <p:nvSpPr>
          <p:cNvPr id="352" name="Google Shape;352;p45"/>
          <p:cNvSpPr txBox="1"/>
          <p:nvPr>
            <p:ph idx="4" type="subTitle"/>
          </p:nvPr>
        </p:nvSpPr>
        <p:spPr>
          <a:xfrm>
            <a:off x="2793900" y="2858333"/>
            <a:ext cx="1459500" cy="8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000"/>
              <a:t>25 and Under</a:t>
            </a:r>
            <a:endParaRPr sz="2000"/>
          </a:p>
        </p:txBody>
      </p:sp>
      <p:sp>
        <p:nvSpPr>
          <p:cNvPr id="353" name="Google Shape;353;p45"/>
          <p:cNvSpPr txBox="1"/>
          <p:nvPr>
            <p:ph idx="3" type="title"/>
          </p:nvPr>
        </p:nvSpPr>
        <p:spPr>
          <a:xfrm>
            <a:off x="1647950" y="2858313"/>
            <a:ext cx="1286100" cy="84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38</a:t>
            </a:r>
            <a:r>
              <a:rPr lang="en" sz="4000"/>
              <a:t>%</a:t>
            </a:r>
            <a:endParaRPr sz="4000"/>
          </a:p>
        </p:txBody>
      </p:sp>
      <p:sp>
        <p:nvSpPr>
          <p:cNvPr id="354" name="Google Shape;354;p45"/>
          <p:cNvSpPr txBox="1"/>
          <p:nvPr>
            <p:ph idx="4" type="subTitle"/>
          </p:nvPr>
        </p:nvSpPr>
        <p:spPr>
          <a:xfrm>
            <a:off x="5887250" y="2858333"/>
            <a:ext cx="1459500" cy="8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000"/>
              <a:t>Over      25</a:t>
            </a:r>
            <a:endParaRPr sz="2000"/>
          </a:p>
        </p:txBody>
      </p:sp>
      <p:sp>
        <p:nvSpPr>
          <p:cNvPr id="355" name="Google Shape;355;p45"/>
          <p:cNvSpPr txBox="1"/>
          <p:nvPr>
            <p:ph type="title"/>
          </p:nvPr>
        </p:nvSpPr>
        <p:spPr>
          <a:xfrm>
            <a:off x="667500" y="876300"/>
            <a:ext cx="7809000" cy="44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Age</a:t>
            </a:r>
            <a:r>
              <a:rPr lang="en" sz="4000"/>
              <a:t> Summary</a:t>
            </a:r>
            <a:endParaRPr sz="4000"/>
          </a:p>
        </p:txBody>
      </p:sp>
      <p:sp>
        <p:nvSpPr>
          <p:cNvPr id="356" name="Google Shape;356;p45"/>
          <p:cNvSpPr txBox="1"/>
          <p:nvPr>
            <p:ph idx="4" type="subTitle"/>
          </p:nvPr>
        </p:nvSpPr>
        <p:spPr>
          <a:xfrm>
            <a:off x="2265900" y="1748413"/>
            <a:ext cx="4612200" cy="53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200"/>
              <a:t>Of the </a:t>
            </a:r>
            <a:r>
              <a:rPr b="1" lang="en" sz="3400">
                <a:latin typeface="Playfair Display"/>
                <a:ea typeface="Playfair Display"/>
                <a:cs typeface="Playfair Display"/>
                <a:sym typeface="Playfair Display"/>
              </a:rPr>
              <a:t>181 </a:t>
            </a:r>
            <a:r>
              <a:rPr lang="en" sz="2200"/>
              <a:t>respondents...</a:t>
            </a:r>
            <a:endParaRPr sz="2200"/>
          </a:p>
        </p:txBody>
      </p:sp>
      <p:sp>
        <p:nvSpPr>
          <p:cNvPr id="357" name="Google Shape;357;p45"/>
          <p:cNvSpPr txBox="1"/>
          <p:nvPr>
            <p:ph idx="12" type="sldNum"/>
          </p:nvPr>
        </p:nvSpPr>
        <p:spPr>
          <a:xfrm>
            <a:off x="8376847" y="4749850"/>
            <a:ext cx="72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r>
              <a:rPr lang="en">
                <a:solidFill>
                  <a:schemeClr val="lt1"/>
                </a:solidFill>
              </a:rPr>
              <a:t>/26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46"/>
          <p:cNvSpPr txBox="1"/>
          <p:nvPr>
            <p:ph type="title"/>
          </p:nvPr>
        </p:nvSpPr>
        <p:spPr>
          <a:xfrm>
            <a:off x="1087800" y="1357950"/>
            <a:ext cx="32916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Overview</a:t>
            </a:r>
            <a:endParaRPr sz="4000"/>
          </a:p>
        </p:txBody>
      </p:sp>
      <p:sp>
        <p:nvSpPr>
          <p:cNvPr id="363" name="Google Shape;363;p46"/>
          <p:cNvSpPr txBox="1"/>
          <p:nvPr>
            <p:ph idx="1" type="body"/>
          </p:nvPr>
        </p:nvSpPr>
        <p:spPr>
          <a:xfrm>
            <a:off x="1087800" y="2302725"/>
            <a:ext cx="6968400" cy="109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Montserrat Medium"/>
              <a:buAutoNum type="arabicPeriod"/>
            </a:pPr>
            <a:r>
              <a:rPr lang="en" sz="2400">
                <a:latin typeface="Montserrat Medium"/>
                <a:ea typeface="Montserrat Medium"/>
                <a:cs typeface="Montserrat Medium"/>
                <a:sym typeface="Montserrat Medium"/>
              </a:rPr>
              <a:t>Introduction to OMAO and the product</a:t>
            </a:r>
            <a:endParaRPr sz="24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Montserrat Medium"/>
              <a:buAutoNum type="arabicPeriod"/>
            </a:pPr>
            <a:r>
              <a:rPr lang="en" sz="2400">
                <a:latin typeface="Montserrat Medium"/>
                <a:ea typeface="Montserrat Medium"/>
                <a:cs typeface="Montserrat Medium"/>
                <a:sym typeface="Montserrat Medium"/>
              </a:rPr>
              <a:t>Survey Summary</a:t>
            </a:r>
            <a:endParaRPr sz="24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AutoNum type="arabicPeriod"/>
            </a:pPr>
            <a:r>
              <a:rPr b="1" lang="en" sz="2400">
                <a:solidFill>
                  <a:schemeClr val="dk1"/>
                </a:solidFill>
              </a:rPr>
              <a:t>Main Findings</a:t>
            </a:r>
            <a:endParaRPr b="1" sz="2400">
              <a:solidFill>
                <a:schemeClr val="dk1"/>
              </a:solidFill>
            </a:endParaRPr>
          </a:p>
        </p:txBody>
      </p:sp>
      <p:sp>
        <p:nvSpPr>
          <p:cNvPr id="364" name="Google Shape;364;p46"/>
          <p:cNvSpPr txBox="1"/>
          <p:nvPr>
            <p:ph idx="12" type="sldNum"/>
          </p:nvPr>
        </p:nvSpPr>
        <p:spPr>
          <a:xfrm>
            <a:off x="8207719" y="4749850"/>
            <a:ext cx="897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/26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7"/>
          <p:cNvSpPr txBox="1"/>
          <p:nvPr>
            <p:ph type="title"/>
          </p:nvPr>
        </p:nvSpPr>
        <p:spPr>
          <a:xfrm>
            <a:off x="203700" y="250475"/>
            <a:ext cx="8736600" cy="12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000"/>
              <a:t>Utility </a:t>
            </a:r>
            <a:r>
              <a:rPr lang="en" sz="4000"/>
              <a:t>Coefficients &amp;</a:t>
            </a:r>
            <a:r>
              <a:rPr lang="en" sz="4000"/>
              <a:t> Uncertainties</a:t>
            </a:r>
            <a:endParaRPr sz="4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en" sz="3000">
                <a:latin typeface="Montserrat"/>
                <a:ea typeface="Montserrat"/>
                <a:cs typeface="Montserrat"/>
                <a:sym typeface="Montserrat"/>
              </a:rPr>
              <a:t>Simple Logit Model </a:t>
            </a:r>
            <a:endParaRPr b="0" sz="3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4000"/>
          </a:p>
        </p:txBody>
      </p:sp>
      <p:pic>
        <p:nvPicPr>
          <p:cNvPr id="370" name="Google Shape;370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565500"/>
            <a:ext cx="8839204" cy="2032844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47"/>
          <p:cNvSpPr txBox="1"/>
          <p:nvPr>
            <p:ph idx="12" type="sldNum"/>
          </p:nvPr>
        </p:nvSpPr>
        <p:spPr>
          <a:xfrm>
            <a:off x="8416623" y="4749850"/>
            <a:ext cx="6888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/26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72" name="Google Shape;372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8185" y="1807775"/>
            <a:ext cx="7847625" cy="52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48"/>
          <p:cNvSpPr txBox="1"/>
          <p:nvPr>
            <p:ph type="title"/>
          </p:nvPr>
        </p:nvSpPr>
        <p:spPr>
          <a:xfrm>
            <a:off x="1227005" y="292600"/>
            <a:ext cx="66900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000"/>
              <a:t>WTP Simple Logit Model</a:t>
            </a:r>
            <a:endParaRPr sz="4000"/>
          </a:p>
        </p:txBody>
      </p:sp>
      <p:pic>
        <p:nvPicPr>
          <p:cNvPr id="378" name="Google Shape;378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55325"/>
            <a:ext cx="8839204" cy="2032844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48"/>
          <p:cNvSpPr txBox="1"/>
          <p:nvPr>
            <p:ph idx="1" type="body"/>
          </p:nvPr>
        </p:nvSpPr>
        <p:spPr>
          <a:xfrm>
            <a:off x="1087800" y="3884125"/>
            <a:ext cx="6968400" cy="103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latin typeface="Montserrat Medium"/>
                <a:ea typeface="Montserrat Medium"/>
                <a:cs typeface="Montserrat Medium"/>
                <a:sym typeface="Montserrat Medium"/>
              </a:rPr>
              <a:t>Cup </a:t>
            </a:r>
            <a:r>
              <a:rPr lang="en" sz="2400" u="sng">
                <a:latin typeface="Montserrat Medium"/>
                <a:ea typeface="Montserrat Medium"/>
                <a:cs typeface="Montserrat Medium"/>
                <a:sym typeface="Montserrat Medium"/>
              </a:rPr>
              <a:t>material</a:t>
            </a:r>
            <a:r>
              <a:rPr lang="en" sz="2400">
                <a:latin typeface="Montserrat Medium"/>
                <a:ea typeface="Montserrat Medium"/>
                <a:cs typeface="Montserrat Medium"/>
                <a:sym typeface="Montserrat Medium"/>
              </a:rPr>
              <a:t> and </a:t>
            </a:r>
            <a:r>
              <a:rPr lang="en" sz="2400" u="sng">
                <a:latin typeface="Montserrat Medium"/>
                <a:ea typeface="Montserrat Medium"/>
                <a:cs typeface="Montserrat Medium"/>
                <a:sym typeface="Montserrat Medium"/>
              </a:rPr>
              <a:t>volume</a:t>
            </a:r>
            <a:r>
              <a:rPr lang="en" sz="2400">
                <a:latin typeface="Montserrat Medium"/>
                <a:ea typeface="Montserrat Medium"/>
                <a:cs typeface="Montserrat Medium"/>
                <a:sym typeface="Montserrat Medium"/>
              </a:rPr>
              <a:t> have largest effects on consumer choice.</a:t>
            </a:r>
            <a:endParaRPr b="1" sz="2400">
              <a:solidFill>
                <a:schemeClr val="dk1"/>
              </a:solidFill>
            </a:endParaRPr>
          </a:p>
        </p:txBody>
      </p:sp>
      <p:sp>
        <p:nvSpPr>
          <p:cNvPr id="380" name="Google Shape;380;p48"/>
          <p:cNvSpPr txBox="1"/>
          <p:nvPr>
            <p:ph idx="12" type="sldNum"/>
          </p:nvPr>
        </p:nvSpPr>
        <p:spPr>
          <a:xfrm>
            <a:off x="8396747" y="4749850"/>
            <a:ext cx="708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/26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5" name="Google Shape;385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5500" y="2987737"/>
            <a:ext cx="7610399" cy="1750250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p49"/>
          <p:cNvSpPr txBox="1"/>
          <p:nvPr>
            <p:ph type="title"/>
          </p:nvPr>
        </p:nvSpPr>
        <p:spPr>
          <a:xfrm>
            <a:off x="645600" y="198225"/>
            <a:ext cx="78528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000"/>
              <a:t>WTP Subgroup Models: By Age</a:t>
            </a:r>
            <a:endParaRPr sz="4000"/>
          </a:p>
        </p:txBody>
      </p:sp>
      <p:sp>
        <p:nvSpPr>
          <p:cNvPr id="387" name="Google Shape;387;p49"/>
          <p:cNvSpPr txBox="1"/>
          <p:nvPr>
            <p:ph idx="1" type="body"/>
          </p:nvPr>
        </p:nvSpPr>
        <p:spPr>
          <a:xfrm rot="-5400000">
            <a:off x="-281237" y="1864375"/>
            <a:ext cx="16689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000">
                <a:latin typeface="Montserrat Medium"/>
                <a:ea typeface="Montserrat Medium"/>
                <a:cs typeface="Montserrat Medium"/>
                <a:sym typeface="Montserrat Medium"/>
              </a:rPr>
              <a:t>25 &amp; Under</a:t>
            </a:r>
            <a:endParaRPr b="1" sz="2000">
              <a:solidFill>
                <a:schemeClr val="dk1"/>
              </a:solidFill>
            </a:endParaRPr>
          </a:p>
        </p:txBody>
      </p:sp>
      <p:sp>
        <p:nvSpPr>
          <p:cNvPr id="388" name="Google Shape;388;p49"/>
          <p:cNvSpPr txBox="1"/>
          <p:nvPr>
            <p:ph idx="12" type="sldNum"/>
          </p:nvPr>
        </p:nvSpPr>
        <p:spPr>
          <a:xfrm>
            <a:off x="8376847" y="4749850"/>
            <a:ext cx="72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/26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9" name="Google Shape;389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5500" y="1167425"/>
            <a:ext cx="7610399" cy="1750250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49"/>
          <p:cNvSpPr txBox="1"/>
          <p:nvPr>
            <p:ph idx="1" type="body"/>
          </p:nvPr>
        </p:nvSpPr>
        <p:spPr>
          <a:xfrm rot="-5400000">
            <a:off x="-252587" y="3684688"/>
            <a:ext cx="16116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000">
                <a:latin typeface="Montserrat Medium"/>
                <a:ea typeface="Montserrat Medium"/>
                <a:cs typeface="Montserrat Medium"/>
                <a:sym typeface="Montserrat Medium"/>
              </a:rPr>
              <a:t>Above</a:t>
            </a:r>
            <a:r>
              <a:rPr lang="en" sz="2000">
                <a:latin typeface="Montserrat Medium"/>
                <a:ea typeface="Montserrat Medium"/>
                <a:cs typeface="Montserrat Medium"/>
                <a:sym typeface="Montserrat Medium"/>
              </a:rPr>
              <a:t> 25</a:t>
            </a:r>
            <a:endParaRPr b="1"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0"/>
          <p:cNvSpPr txBox="1"/>
          <p:nvPr>
            <p:ph type="title"/>
          </p:nvPr>
        </p:nvSpPr>
        <p:spPr>
          <a:xfrm>
            <a:off x="152400" y="-19325"/>
            <a:ext cx="8839200" cy="177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000"/>
              <a:t>Baseline Product </a:t>
            </a:r>
            <a:endParaRPr sz="4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000"/>
              <a:t>Market Share</a:t>
            </a:r>
            <a:endParaRPr sz="4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en" sz="2400">
                <a:latin typeface="Montserrat Light"/>
                <a:ea typeface="Montserrat Light"/>
                <a:cs typeface="Montserrat Light"/>
                <a:sym typeface="Montserrat Light"/>
              </a:rPr>
              <a:t>$0.</a:t>
            </a:r>
            <a:r>
              <a:rPr b="0" lang="en" sz="2400">
                <a:latin typeface="Montserrat Light"/>
                <a:ea typeface="Montserrat Light"/>
                <a:cs typeface="Montserrat Light"/>
                <a:sym typeface="Montserrat Light"/>
              </a:rPr>
              <a:t>20</a:t>
            </a:r>
            <a:r>
              <a:rPr b="0" lang="en" sz="2400">
                <a:latin typeface="Montserrat Light"/>
                <a:ea typeface="Montserrat Light"/>
                <a:cs typeface="Montserrat Light"/>
                <a:sym typeface="Montserrat Light"/>
              </a:rPr>
              <a:t>/cup, Opaque, Logo, 16 oz, Sustainable, Pack of 50</a:t>
            </a:r>
            <a:endParaRPr b="0" sz="2400"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396" name="Google Shape;396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1" y="1772225"/>
            <a:ext cx="8839199" cy="2947859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50"/>
          <p:cNvSpPr/>
          <p:nvPr/>
        </p:nvSpPr>
        <p:spPr>
          <a:xfrm>
            <a:off x="4348413" y="3200400"/>
            <a:ext cx="829500" cy="1547700"/>
          </a:xfrm>
          <a:prstGeom prst="rect">
            <a:avLst/>
          </a:prstGeom>
          <a:noFill/>
          <a:ln cap="flat" cmpd="sng" w="28575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p50"/>
          <p:cNvSpPr txBox="1"/>
          <p:nvPr>
            <p:ph idx="12" type="sldNum"/>
          </p:nvPr>
        </p:nvSpPr>
        <p:spPr>
          <a:xfrm>
            <a:off x="8506174" y="4749850"/>
            <a:ext cx="5994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/26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3"/>
          <p:cNvSpPr txBox="1"/>
          <p:nvPr>
            <p:ph type="title"/>
          </p:nvPr>
        </p:nvSpPr>
        <p:spPr>
          <a:xfrm>
            <a:off x="1087800" y="1357950"/>
            <a:ext cx="32916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Overview</a:t>
            </a:r>
            <a:endParaRPr sz="4000"/>
          </a:p>
        </p:txBody>
      </p:sp>
      <p:sp>
        <p:nvSpPr>
          <p:cNvPr id="209" name="Google Shape;209;p33"/>
          <p:cNvSpPr txBox="1"/>
          <p:nvPr>
            <p:ph idx="1" type="body"/>
          </p:nvPr>
        </p:nvSpPr>
        <p:spPr>
          <a:xfrm>
            <a:off x="1087800" y="2302725"/>
            <a:ext cx="6968400" cy="109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AutoNum type="arabicPeriod"/>
            </a:pPr>
            <a:r>
              <a:rPr b="1" lang="en" sz="2400">
                <a:solidFill>
                  <a:schemeClr val="dk1"/>
                </a:solidFill>
              </a:rPr>
              <a:t>Introduction to OMAO and the product</a:t>
            </a:r>
            <a:endParaRPr b="1" sz="2400"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Montserrat Medium"/>
              <a:buAutoNum type="arabicPeriod"/>
            </a:pPr>
            <a:r>
              <a:rPr lang="en" sz="2400">
                <a:latin typeface="Montserrat Medium"/>
                <a:ea typeface="Montserrat Medium"/>
                <a:cs typeface="Montserrat Medium"/>
                <a:sym typeface="Montserrat Medium"/>
              </a:rPr>
              <a:t>Survey Summary</a:t>
            </a:r>
            <a:endParaRPr sz="24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Montserrat Medium"/>
              <a:buAutoNum type="arabicPeriod"/>
            </a:pPr>
            <a:r>
              <a:rPr lang="en" sz="2400">
                <a:latin typeface="Montserrat Medium"/>
                <a:ea typeface="Montserrat Medium"/>
                <a:cs typeface="Montserrat Medium"/>
                <a:sym typeface="Montserrat Medium"/>
              </a:rPr>
              <a:t>Main Findings</a:t>
            </a:r>
            <a:endParaRPr sz="24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10" name="Google Shape;210;p3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/26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oogle Shape;403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800" y="1783425"/>
            <a:ext cx="8666399" cy="2890225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p51"/>
          <p:cNvSpPr txBox="1"/>
          <p:nvPr>
            <p:ph type="title"/>
          </p:nvPr>
        </p:nvSpPr>
        <p:spPr>
          <a:xfrm>
            <a:off x="152400" y="21950"/>
            <a:ext cx="9031200" cy="140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000"/>
              <a:t>Decreasing Price Significantly Increases Market Share</a:t>
            </a:r>
            <a:endParaRPr sz="4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en" sz="2400">
                <a:latin typeface="Montserrat Light"/>
                <a:ea typeface="Montserrat Light"/>
                <a:cs typeface="Montserrat Light"/>
                <a:sym typeface="Montserrat Light"/>
              </a:rPr>
              <a:t>$0.15/cup, Opaque, Logo, 16 oz, Sustainable, Pack of 50</a:t>
            </a:r>
            <a:endParaRPr b="0" sz="2400"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405" name="Google Shape;405;p51"/>
          <p:cNvSpPr/>
          <p:nvPr/>
        </p:nvSpPr>
        <p:spPr>
          <a:xfrm>
            <a:off x="4348425" y="3200400"/>
            <a:ext cx="829500" cy="1473300"/>
          </a:xfrm>
          <a:prstGeom prst="rect">
            <a:avLst/>
          </a:prstGeom>
          <a:noFill/>
          <a:ln cap="flat" cmpd="sng" w="28575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" name="Google Shape;406;p51"/>
          <p:cNvSpPr txBox="1"/>
          <p:nvPr>
            <p:ph idx="12" type="sldNum"/>
          </p:nvPr>
        </p:nvSpPr>
        <p:spPr>
          <a:xfrm>
            <a:off x="8452973" y="4749850"/>
            <a:ext cx="6525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/26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1" name="Google Shape;411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175" y="1833925"/>
            <a:ext cx="8785649" cy="2929974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Google Shape;412;p52"/>
          <p:cNvSpPr txBox="1"/>
          <p:nvPr>
            <p:ph type="title"/>
          </p:nvPr>
        </p:nvSpPr>
        <p:spPr>
          <a:xfrm>
            <a:off x="152400" y="98150"/>
            <a:ext cx="9031200" cy="166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000"/>
              <a:t>Highest </a:t>
            </a:r>
            <a:r>
              <a:rPr lang="en" sz="4000"/>
              <a:t>Market Share Comes from </a:t>
            </a:r>
            <a:r>
              <a:rPr lang="en" sz="4000"/>
              <a:t>Translucent</a:t>
            </a:r>
            <a:r>
              <a:rPr lang="en" sz="4000"/>
              <a:t> Cup w/o Logo</a:t>
            </a:r>
            <a:endParaRPr sz="4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en" sz="2100">
                <a:latin typeface="Montserrat Light"/>
                <a:ea typeface="Montserrat Light"/>
                <a:cs typeface="Montserrat Light"/>
                <a:sym typeface="Montserrat Light"/>
              </a:rPr>
              <a:t>$0.15/cup, Translucent, No Logo, 16 oz, Sustainable, Pack of 50</a:t>
            </a:r>
            <a:endParaRPr b="0" sz="2100"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413" name="Google Shape;413;p52"/>
          <p:cNvSpPr/>
          <p:nvPr/>
        </p:nvSpPr>
        <p:spPr>
          <a:xfrm>
            <a:off x="4348413" y="3216200"/>
            <a:ext cx="829500" cy="1547700"/>
          </a:xfrm>
          <a:prstGeom prst="rect">
            <a:avLst/>
          </a:prstGeom>
          <a:noFill/>
          <a:ln cap="flat" cmpd="sng" w="28575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Google Shape;414;p52"/>
          <p:cNvSpPr txBox="1"/>
          <p:nvPr>
            <p:ph idx="12" type="sldNum"/>
          </p:nvPr>
        </p:nvSpPr>
        <p:spPr>
          <a:xfrm>
            <a:off x="8428873" y="4749850"/>
            <a:ext cx="6765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/26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53"/>
          <p:cNvSpPr txBox="1"/>
          <p:nvPr>
            <p:ph type="title"/>
          </p:nvPr>
        </p:nvSpPr>
        <p:spPr>
          <a:xfrm>
            <a:off x="-93700" y="8325"/>
            <a:ext cx="9244800" cy="149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000"/>
              <a:t>Sensitivity Analysis</a:t>
            </a:r>
            <a:endParaRPr sz="4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en" sz="2100">
                <a:latin typeface="Montserrat Light"/>
                <a:ea typeface="Montserrat Light"/>
                <a:cs typeface="Montserrat Light"/>
                <a:sym typeface="Montserrat Light"/>
              </a:rPr>
              <a:t>With Respect to </a:t>
            </a:r>
            <a:r>
              <a:rPr b="0" lang="en" sz="2100">
                <a:latin typeface="Montserrat Light"/>
                <a:ea typeface="Montserrat Light"/>
                <a:cs typeface="Montserrat Light"/>
                <a:sym typeface="Montserrat Light"/>
              </a:rPr>
              <a:t>Baseline</a:t>
            </a:r>
            <a:r>
              <a:rPr b="0" lang="en" sz="2100">
                <a:latin typeface="Montserrat Light"/>
                <a:ea typeface="Montserrat Light"/>
                <a:cs typeface="Montserrat Light"/>
                <a:sym typeface="Montserrat Light"/>
              </a:rPr>
              <a:t> Design </a:t>
            </a:r>
            <a:endParaRPr b="0" sz="2100"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1" lang="en" sz="1600">
                <a:latin typeface="Montserrat Light"/>
                <a:ea typeface="Montserrat Light"/>
                <a:cs typeface="Montserrat Light"/>
                <a:sym typeface="Montserrat Light"/>
              </a:rPr>
              <a:t>($0.20/cup, Opaque, Logo, 16 oz, Sustainable, Pack of 50)</a:t>
            </a:r>
            <a:endParaRPr b="0" i="1" sz="1600"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4000"/>
          </a:p>
        </p:txBody>
      </p:sp>
      <p:pic>
        <p:nvPicPr>
          <p:cNvPr id="420" name="Google Shape;420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0500" y="1386125"/>
            <a:ext cx="7659249" cy="3522950"/>
          </a:xfrm>
          <a:prstGeom prst="rect">
            <a:avLst/>
          </a:prstGeom>
          <a:noFill/>
          <a:ln>
            <a:noFill/>
          </a:ln>
        </p:spPr>
      </p:pic>
      <p:sp>
        <p:nvSpPr>
          <p:cNvPr id="421" name="Google Shape;421;p53"/>
          <p:cNvSpPr txBox="1"/>
          <p:nvPr>
            <p:ph idx="12" type="sldNum"/>
          </p:nvPr>
        </p:nvSpPr>
        <p:spPr>
          <a:xfrm>
            <a:off x="8460998" y="4749850"/>
            <a:ext cx="6444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/26</a:t>
            </a:r>
            <a:endParaRPr/>
          </a:p>
        </p:txBody>
      </p:sp>
      <p:sp>
        <p:nvSpPr>
          <p:cNvPr id="422" name="Google Shape;422;p53"/>
          <p:cNvSpPr txBox="1"/>
          <p:nvPr/>
        </p:nvSpPr>
        <p:spPr>
          <a:xfrm>
            <a:off x="8119625" y="2439550"/>
            <a:ext cx="985800" cy="1200600"/>
          </a:xfrm>
          <a:prstGeom prst="rect">
            <a:avLst/>
          </a:prstGeom>
          <a:noFill/>
          <a:ln cap="flat" cmpd="sng" w="19050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Attributes that the market is most sensitive to are boxed.</a:t>
            </a:r>
            <a:endParaRPr sz="11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423" name="Google Shape;423;p53"/>
          <p:cNvSpPr/>
          <p:nvPr/>
        </p:nvSpPr>
        <p:spPr>
          <a:xfrm>
            <a:off x="1553750" y="2952525"/>
            <a:ext cx="525000" cy="157800"/>
          </a:xfrm>
          <a:prstGeom prst="rect">
            <a:avLst/>
          </a:prstGeom>
          <a:noFill/>
          <a:ln cap="flat" cmpd="sng" w="19050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424" name="Google Shape;424;p53"/>
          <p:cNvSpPr/>
          <p:nvPr/>
        </p:nvSpPr>
        <p:spPr>
          <a:xfrm>
            <a:off x="1451300" y="4718275"/>
            <a:ext cx="729900" cy="157800"/>
          </a:xfrm>
          <a:prstGeom prst="rect">
            <a:avLst/>
          </a:prstGeom>
          <a:noFill/>
          <a:ln cap="flat" cmpd="sng" w="19050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425" name="Google Shape;425;p53"/>
          <p:cNvSpPr/>
          <p:nvPr/>
        </p:nvSpPr>
        <p:spPr>
          <a:xfrm>
            <a:off x="6480900" y="4718275"/>
            <a:ext cx="885300" cy="157800"/>
          </a:xfrm>
          <a:prstGeom prst="rect">
            <a:avLst/>
          </a:prstGeom>
          <a:noFill/>
          <a:ln cap="flat" cmpd="sng" w="19050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54"/>
          <p:cNvSpPr txBox="1"/>
          <p:nvPr>
            <p:ph type="title"/>
          </p:nvPr>
        </p:nvSpPr>
        <p:spPr>
          <a:xfrm>
            <a:off x="1227000" y="97550"/>
            <a:ext cx="66900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000"/>
              <a:t>Revenue - Price Sensitivity</a:t>
            </a:r>
            <a:endParaRPr sz="4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en" sz="2100">
                <a:latin typeface="Montserrat Light"/>
                <a:ea typeface="Montserrat Light"/>
                <a:cs typeface="Montserrat Light"/>
                <a:sym typeface="Montserrat Light"/>
              </a:rPr>
              <a:t>W.R.T. a Market Size of 100,000,000 Cups</a:t>
            </a:r>
            <a:endParaRPr sz="4000"/>
          </a:p>
        </p:txBody>
      </p:sp>
      <p:grpSp>
        <p:nvGrpSpPr>
          <p:cNvPr id="431" name="Google Shape;431;p54"/>
          <p:cNvGrpSpPr/>
          <p:nvPr/>
        </p:nvGrpSpPr>
        <p:grpSpPr>
          <a:xfrm>
            <a:off x="432563" y="1326275"/>
            <a:ext cx="6103851" cy="3536178"/>
            <a:chOff x="1382996" y="948319"/>
            <a:chExt cx="6649800" cy="3945307"/>
          </a:xfrm>
        </p:grpSpPr>
        <p:sp>
          <p:nvSpPr>
            <p:cNvPr id="432" name="Google Shape;432;p54"/>
            <p:cNvSpPr/>
            <p:nvPr/>
          </p:nvSpPr>
          <p:spPr>
            <a:xfrm>
              <a:off x="1382996" y="948319"/>
              <a:ext cx="6649800" cy="39453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433" name="Google Shape;433;p5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740625" y="1068650"/>
              <a:ext cx="6119962" cy="3824976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434" name="Google Shape;434;p54"/>
          <p:cNvCxnSpPr/>
          <p:nvPr/>
        </p:nvCxnSpPr>
        <p:spPr>
          <a:xfrm>
            <a:off x="2773865" y="2104558"/>
            <a:ext cx="0" cy="2458500"/>
          </a:xfrm>
          <a:prstGeom prst="straightConnector1">
            <a:avLst/>
          </a:prstGeom>
          <a:noFill/>
          <a:ln cap="flat" cmpd="sng" w="19050">
            <a:solidFill>
              <a:srgbClr val="5E915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5" name="Google Shape;435;p54"/>
          <p:cNvCxnSpPr/>
          <p:nvPr/>
        </p:nvCxnSpPr>
        <p:spPr>
          <a:xfrm rot="10800000">
            <a:off x="1024300" y="2111125"/>
            <a:ext cx="1751400" cy="0"/>
          </a:xfrm>
          <a:prstGeom prst="straightConnector1">
            <a:avLst/>
          </a:prstGeom>
          <a:noFill/>
          <a:ln cap="flat" cmpd="sng" w="19050">
            <a:solidFill>
              <a:srgbClr val="5E915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36" name="Google Shape;436;p54"/>
          <p:cNvSpPr txBox="1"/>
          <p:nvPr/>
        </p:nvSpPr>
        <p:spPr>
          <a:xfrm>
            <a:off x="300775" y="1918685"/>
            <a:ext cx="7833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5E915C"/>
                </a:solidFill>
                <a:latin typeface="Montserrat"/>
                <a:ea typeface="Montserrat"/>
                <a:cs typeface="Montserrat"/>
                <a:sym typeface="Montserrat"/>
              </a:rPr>
              <a:t>$3.4M</a:t>
            </a:r>
            <a:endParaRPr b="1" sz="1300">
              <a:solidFill>
                <a:srgbClr val="5E915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37" name="Google Shape;437;p54"/>
          <p:cNvSpPr txBox="1"/>
          <p:nvPr/>
        </p:nvSpPr>
        <p:spPr>
          <a:xfrm>
            <a:off x="2459475" y="4471086"/>
            <a:ext cx="6288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5E915C"/>
                </a:solidFill>
                <a:latin typeface="Montserrat"/>
                <a:ea typeface="Montserrat"/>
                <a:cs typeface="Montserrat"/>
                <a:sym typeface="Montserrat"/>
              </a:rPr>
              <a:t>$0.13</a:t>
            </a:r>
            <a:endParaRPr b="1" sz="1300">
              <a:solidFill>
                <a:srgbClr val="5E915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38" name="Google Shape;438;p54"/>
          <p:cNvSpPr txBox="1"/>
          <p:nvPr>
            <p:ph idx="12" type="sldNum"/>
          </p:nvPr>
        </p:nvSpPr>
        <p:spPr>
          <a:xfrm>
            <a:off x="8455373" y="4749850"/>
            <a:ext cx="6501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/26</a:t>
            </a:r>
            <a:endParaRPr/>
          </a:p>
        </p:txBody>
      </p:sp>
      <p:graphicFrame>
        <p:nvGraphicFramePr>
          <p:cNvPr id="439" name="Google Shape;439;p54"/>
          <p:cNvGraphicFramePr/>
          <p:nvPr/>
        </p:nvGraphicFramePr>
        <p:xfrm>
          <a:off x="6693013" y="22257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{01F4EB35-0ED3-4B47-AAD9-3CE7A010F4E9}</a:tableStyleId>
              </a:tblPr>
              <a:tblGrid>
                <a:gridCol w="1115800"/>
                <a:gridCol w="1034400"/>
              </a:tblGrid>
              <a:tr h="331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Price/Cup</a:t>
                      </a:r>
                      <a:endParaRPr b="1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Revenue</a:t>
                      </a:r>
                      <a:endParaRPr b="1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$0.13</a:t>
                      </a:r>
                      <a:endParaRPr>
                        <a:solidFill>
                          <a:schemeClr val="lt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$3.4M</a:t>
                      </a:r>
                      <a:endParaRPr>
                        <a:solidFill>
                          <a:schemeClr val="lt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$0.15</a:t>
                      </a:r>
                      <a:endParaRPr>
                        <a:solidFill>
                          <a:schemeClr val="lt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$3.3M</a:t>
                      </a:r>
                      <a:endParaRPr>
                        <a:solidFill>
                          <a:schemeClr val="lt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$0.20</a:t>
                      </a:r>
                      <a:endParaRPr>
                        <a:solidFill>
                          <a:schemeClr val="lt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$2.8M</a:t>
                      </a:r>
                      <a:endParaRPr>
                        <a:solidFill>
                          <a:schemeClr val="lt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A6BFA5"/>
        </a:solidFill>
      </p:bgPr>
    </p:bg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55"/>
          <p:cNvSpPr txBox="1"/>
          <p:nvPr>
            <p:ph type="title"/>
          </p:nvPr>
        </p:nvSpPr>
        <p:spPr>
          <a:xfrm>
            <a:off x="667500" y="700630"/>
            <a:ext cx="78090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Recommended Design</a:t>
            </a:r>
            <a:endParaRPr sz="4000"/>
          </a:p>
        </p:txBody>
      </p:sp>
      <p:graphicFrame>
        <p:nvGraphicFramePr>
          <p:cNvPr id="445" name="Google Shape;445;p55"/>
          <p:cNvGraphicFramePr/>
          <p:nvPr/>
        </p:nvGraphicFramePr>
        <p:xfrm>
          <a:off x="3340013" y="15962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{01F4EB35-0ED3-4B47-AAD9-3CE7A010F4E9}</a:tableStyleId>
              </a:tblPr>
              <a:tblGrid>
                <a:gridCol w="1486950"/>
                <a:gridCol w="1135800"/>
                <a:gridCol w="2013000"/>
              </a:tblGrid>
              <a:tr h="39620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A6BFA5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Material</a:t>
                      </a:r>
                      <a:endParaRPr>
                        <a:solidFill>
                          <a:srgbClr val="A6BFA5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PHA</a:t>
                      </a:r>
                      <a:endParaRPr>
                        <a:solidFill>
                          <a:srgbClr val="595959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rgbClr val="59595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(company driven)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095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A6BFA5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Appearance</a:t>
                      </a:r>
                      <a:endParaRPr>
                        <a:solidFill>
                          <a:srgbClr val="A6BFA5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Opaque</a:t>
                      </a:r>
                      <a:r>
                        <a:rPr lang="en">
                          <a:solidFill>
                            <a:srgbClr val="595959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 </a:t>
                      </a:r>
                      <a:endParaRPr>
                        <a:solidFill>
                          <a:srgbClr val="595959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w/</a:t>
                      </a:r>
                      <a:r>
                        <a:rPr lang="en"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 </a:t>
                      </a:r>
                      <a:r>
                        <a:rPr lang="en">
                          <a:solidFill>
                            <a:srgbClr val="000000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Logo  </a:t>
                      </a:r>
                      <a:endParaRPr>
                        <a:solidFill>
                          <a:srgbClr val="595959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59595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(material constraint)</a:t>
                      </a:r>
                      <a:endParaRPr>
                        <a:solidFill>
                          <a:srgbClr val="595959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rgbClr val="59595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(company driven)</a:t>
                      </a:r>
                      <a:endParaRPr>
                        <a:solidFill>
                          <a:srgbClr val="595959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A6BFA5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Price/cup</a:t>
                      </a:r>
                      <a:endParaRPr>
                        <a:solidFill>
                          <a:srgbClr val="A6BFA5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$0.15  </a:t>
                      </a:r>
                      <a:endParaRPr>
                        <a:solidFill>
                          <a:srgbClr val="595959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rgbClr val="59595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(revenue driven)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250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A6BFA5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Quantity</a:t>
                      </a:r>
                      <a:endParaRPr>
                        <a:solidFill>
                          <a:srgbClr val="A6BFA5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50 Cups </a:t>
                      </a:r>
                      <a:endParaRPr>
                        <a:solidFill>
                          <a:srgbClr val="595959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59595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(company driven)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A6BFA5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Price/package</a:t>
                      </a:r>
                      <a:endParaRPr>
                        <a:solidFill>
                          <a:srgbClr val="A6BFA5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$7.50 </a:t>
                      </a:r>
                      <a:r>
                        <a:rPr lang="en">
                          <a:solidFill>
                            <a:schemeClr val="dk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 </a:t>
                      </a:r>
                      <a:endParaRPr>
                        <a:solidFill>
                          <a:srgbClr val="000000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59595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(revenue driven)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314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A6BFA5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Volume</a:t>
                      </a:r>
                      <a:endParaRPr>
                        <a:solidFill>
                          <a:srgbClr val="A6BFA5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16 OZ </a:t>
                      </a:r>
                      <a:endParaRPr>
                        <a:solidFill>
                          <a:srgbClr val="595959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59595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(analysis driven)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446" name="Google Shape;446;p55"/>
          <p:cNvPicPr preferRelativeResize="0"/>
          <p:nvPr/>
        </p:nvPicPr>
        <p:blipFill rotWithShape="1">
          <a:blip r:embed="rId3">
            <a:alphaModFix/>
          </a:blip>
          <a:srcRect b="0" l="7723" r="0" t="0"/>
          <a:stretch/>
        </p:blipFill>
        <p:spPr>
          <a:xfrm>
            <a:off x="1092114" y="1601025"/>
            <a:ext cx="1992549" cy="2616299"/>
          </a:xfrm>
          <a:prstGeom prst="rect">
            <a:avLst/>
          </a:prstGeom>
          <a:noFill/>
          <a:ln>
            <a:noFill/>
          </a:ln>
        </p:spPr>
      </p:pic>
      <p:sp>
        <p:nvSpPr>
          <p:cNvPr id="447" name="Google Shape;447;p55"/>
          <p:cNvSpPr txBox="1"/>
          <p:nvPr>
            <p:ph idx="12" type="sldNum"/>
          </p:nvPr>
        </p:nvSpPr>
        <p:spPr>
          <a:xfrm>
            <a:off x="8252095" y="4749850"/>
            <a:ext cx="8535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r>
              <a:rPr lang="en">
                <a:solidFill>
                  <a:schemeClr val="lt1"/>
                </a:solidFill>
              </a:rPr>
              <a:t>/26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56"/>
          <p:cNvSpPr txBox="1"/>
          <p:nvPr>
            <p:ph type="title"/>
          </p:nvPr>
        </p:nvSpPr>
        <p:spPr>
          <a:xfrm>
            <a:off x="0" y="829025"/>
            <a:ext cx="91440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Further Analysis Opportunities</a:t>
            </a:r>
            <a:endParaRPr sz="4000"/>
          </a:p>
        </p:txBody>
      </p:sp>
      <p:sp>
        <p:nvSpPr>
          <p:cNvPr id="453" name="Google Shape;453;p5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54" name="Google Shape;454;p56"/>
          <p:cNvSpPr txBox="1"/>
          <p:nvPr>
            <p:ph idx="12" type="sldNum"/>
          </p:nvPr>
        </p:nvSpPr>
        <p:spPr>
          <a:xfrm>
            <a:off x="8287296" y="4749850"/>
            <a:ext cx="8181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25/26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55" name="Google Shape;455;p56"/>
          <p:cNvSpPr txBox="1"/>
          <p:nvPr/>
        </p:nvSpPr>
        <p:spPr>
          <a:xfrm>
            <a:off x="572700" y="1992100"/>
            <a:ext cx="79986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Char char="●"/>
            </a:pPr>
            <a:r>
              <a:rPr lang="en" sz="2400">
                <a:latin typeface="Montserrat"/>
                <a:ea typeface="Montserrat"/>
                <a:cs typeface="Montserrat"/>
                <a:sym typeface="Montserrat"/>
              </a:rPr>
              <a:t>Adding/analyzing more demographic question 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Char char="●"/>
            </a:pPr>
            <a:r>
              <a:rPr lang="en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Larger sample size (needed ~400)</a:t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Char char="●"/>
            </a:pPr>
            <a:r>
              <a:rPr lang="en" sz="2400">
                <a:latin typeface="Montserrat"/>
                <a:ea typeface="Montserrat"/>
                <a:cs typeface="Montserrat"/>
                <a:sym typeface="Montserrat"/>
              </a:rPr>
              <a:t>Production costs considerations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57"/>
          <p:cNvSpPr txBox="1"/>
          <p:nvPr>
            <p:ph idx="4294967295" type="title"/>
          </p:nvPr>
        </p:nvSpPr>
        <p:spPr>
          <a:xfrm>
            <a:off x="570950" y="1729175"/>
            <a:ext cx="4955400" cy="185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/>
              <a:t>Thank you!</a:t>
            </a:r>
            <a:endParaRPr b="1" sz="6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/>
              <a:t>Questions</a:t>
            </a:r>
            <a:r>
              <a:rPr lang="en" sz="5200"/>
              <a:t>?</a:t>
            </a:r>
            <a:endParaRPr sz="5200"/>
          </a:p>
        </p:txBody>
      </p:sp>
      <p:sp>
        <p:nvSpPr>
          <p:cNvPr id="461" name="Google Shape;461;p57"/>
          <p:cNvSpPr txBox="1"/>
          <p:nvPr>
            <p:ph idx="12" type="sldNum"/>
          </p:nvPr>
        </p:nvSpPr>
        <p:spPr>
          <a:xfrm>
            <a:off x="8287296" y="4749850"/>
            <a:ext cx="8181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26</a:t>
            </a:r>
            <a:r>
              <a:rPr lang="en">
                <a:solidFill>
                  <a:schemeClr val="lt1"/>
                </a:solidFill>
              </a:rPr>
              <a:t>/26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462" name="Google Shape;462;p57"/>
          <p:cNvPicPr preferRelativeResize="0"/>
          <p:nvPr/>
        </p:nvPicPr>
        <p:blipFill rotWithShape="1">
          <a:blip r:embed="rId3">
            <a:alphaModFix/>
          </a:blip>
          <a:srcRect b="2439" l="0" r="0" t="0"/>
          <a:stretch/>
        </p:blipFill>
        <p:spPr>
          <a:xfrm>
            <a:off x="5182150" y="1729175"/>
            <a:ext cx="3390900" cy="1858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4"/>
          <p:cNvSpPr txBox="1"/>
          <p:nvPr>
            <p:ph type="title"/>
          </p:nvPr>
        </p:nvSpPr>
        <p:spPr>
          <a:xfrm>
            <a:off x="1281125" y="1615800"/>
            <a:ext cx="2910900" cy="183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0"/>
              <a:t>Who is</a:t>
            </a:r>
            <a:endParaRPr sz="5500"/>
          </a:p>
          <a:p>
            <a:pPr indent="457200" lvl="0" marL="18288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0"/>
              <a:t>?</a:t>
            </a:r>
            <a:endParaRPr sz="5500"/>
          </a:p>
        </p:txBody>
      </p:sp>
      <p:sp>
        <p:nvSpPr>
          <p:cNvPr id="216" name="Google Shape;216;p34"/>
          <p:cNvSpPr txBox="1"/>
          <p:nvPr>
            <p:ph idx="1" type="subTitle"/>
          </p:nvPr>
        </p:nvSpPr>
        <p:spPr>
          <a:xfrm>
            <a:off x="5187250" y="1006350"/>
            <a:ext cx="3299100" cy="313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200"/>
              <a:t>NY-based Company focused on creating eco-friendly, 100% biodegradable alternatives to single use plastic products made out of </a:t>
            </a:r>
            <a:r>
              <a:rPr lang="en" sz="2200">
                <a:solidFill>
                  <a:schemeClr val="dk1"/>
                </a:solidFill>
              </a:rPr>
              <a:t>Polyhydroxyalkanoate (PHA) Plastic.</a:t>
            </a:r>
            <a:endParaRPr sz="2200"/>
          </a:p>
        </p:txBody>
      </p:sp>
      <p:pic>
        <p:nvPicPr>
          <p:cNvPr id="217" name="Google Shape;21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525" y="2568875"/>
            <a:ext cx="3184936" cy="885625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3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/26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5"/>
          <p:cNvSpPr txBox="1"/>
          <p:nvPr>
            <p:ph idx="1" type="subTitle"/>
          </p:nvPr>
        </p:nvSpPr>
        <p:spPr>
          <a:xfrm>
            <a:off x="667500" y="1591123"/>
            <a:ext cx="2314500" cy="51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Opacity</a:t>
            </a:r>
            <a:endParaRPr sz="2300"/>
          </a:p>
        </p:txBody>
      </p:sp>
      <p:sp>
        <p:nvSpPr>
          <p:cNvPr id="224" name="Google Shape;224;p35"/>
          <p:cNvSpPr txBox="1"/>
          <p:nvPr>
            <p:ph idx="2" type="subTitle"/>
          </p:nvPr>
        </p:nvSpPr>
        <p:spPr>
          <a:xfrm>
            <a:off x="667775" y="2199213"/>
            <a:ext cx="2314500" cy="69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Whether or not the cup is see-through</a:t>
            </a:r>
            <a:endParaRPr sz="1700"/>
          </a:p>
        </p:txBody>
      </p:sp>
      <p:sp>
        <p:nvSpPr>
          <p:cNvPr id="225" name="Google Shape;225;p35"/>
          <p:cNvSpPr txBox="1"/>
          <p:nvPr>
            <p:ph idx="3" type="subTitle"/>
          </p:nvPr>
        </p:nvSpPr>
        <p:spPr>
          <a:xfrm>
            <a:off x="3414747" y="1591123"/>
            <a:ext cx="2311800" cy="51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Logo</a:t>
            </a:r>
            <a:endParaRPr sz="2300"/>
          </a:p>
        </p:txBody>
      </p:sp>
      <p:sp>
        <p:nvSpPr>
          <p:cNvPr id="226" name="Google Shape;226;p35"/>
          <p:cNvSpPr txBox="1"/>
          <p:nvPr>
            <p:ph idx="4" type="subTitle"/>
          </p:nvPr>
        </p:nvSpPr>
        <p:spPr>
          <a:xfrm>
            <a:off x="3318000" y="2213025"/>
            <a:ext cx="2505300" cy="87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/>
              <a:t>OMAO’s logo printed on the cup or not</a:t>
            </a:r>
            <a:endParaRPr sz="1700"/>
          </a:p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700"/>
          </a:p>
        </p:txBody>
      </p:sp>
      <p:sp>
        <p:nvSpPr>
          <p:cNvPr id="227" name="Google Shape;227;p35"/>
          <p:cNvSpPr txBox="1"/>
          <p:nvPr>
            <p:ph idx="5" type="subTitle"/>
          </p:nvPr>
        </p:nvSpPr>
        <p:spPr>
          <a:xfrm>
            <a:off x="6161824" y="1591123"/>
            <a:ext cx="2311800" cy="51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Material</a:t>
            </a:r>
            <a:endParaRPr sz="2300"/>
          </a:p>
        </p:txBody>
      </p:sp>
      <p:sp>
        <p:nvSpPr>
          <p:cNvPr id="228" name="Google Shape;228;p35"/>
          <p:cNvSpPr txBox="1"/>
          <p:nvPr>
            <p:ph idx="6" type="subTitle"/>
          </p:nvPr>
        </p:nvSpPr>
        <p:spPr>
          <a:xfrm>
            <a:off x="6298025" y="2207563"/>
            <a:ext cx="2039400" cy="87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/>
              <a:t>What the cup is made of</a:t>
            </a:r>
            <a:endParaRPr sz="1700"/>
          </a:p>
        </p:txBody>
      </p:sp>
      <p:cxnSp>
        <p:nvCxnSpPr>
          <p:cNvPr id="229" name="Google Shape;229;p35"/>
          <p:cNvCxnSpPr/>
          <p:nvPr/>
        </p:nvCxnSpPr>
        <p:spPr>
          <a:xfrm flipH="1" rot="10800000">
            <a:off x="6797375" y="2159186"/>
            <a:ext cx="1043400" cy="4800"/>
          </a:xfrm>
          <a:prstGeom prst="straightConnector1">
            <a:avLst/>
          </a:prstGeom>
          <a:noFill/>
          <a:ln cap="flat" cmpd="sng" w="19050">
            <a:solidFill>
              <a:srgbClr val="A6BFA5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0" name="Google Shape;230;p35"/>
          <p:cNvCxnSpPr/>
          <p:nvPr/>
        </p:nvCxnSpPr>
        <p:spPr>
          <a:xfrm flipH="1" rot="10800000">
            <a:off x="4050213" y="2159173"/>
            <a:ext cx="1043400" cy="4800"/>
          </a:xfrm>
          <a:prstGeom prst="straightConnector1">
            <a:avLst/>
          </a:prstGeom>
          <a:noFill/>
          <a:ln cap="flat" cmpd="sng" w="19050">
            <a:solidFill>
              <a:srgbClr val="A6BFA5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1" name="Google Shape;231;p35"/>
          <p:cNvCxnSpPr/>
          <p:nvPr/>
        </p:nvCxnSpPr>
        <p:spPr>
          <a:xfrm flipH="1" rot="10800000">
            <a:off x="1300513" y="2159173"/>
            <a:ext cx="1043400" cy="4800"/>
          </a:xfrm>
          <a:prstGeom prst="straightConnector1">
            <a:avLst/>
          </a:prstGeom>
          <a:noFill/>
          <a:ln cap="flat" cmpd="sng" w="19050">
            <a:solidFill>
              <a:srgbClr val="A6BFA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2" name="Google Shape;232;p35"/>
          <p:cNvSpPr txBox="1"/>
          <p:nvPr>
            <p:ph idx="1" type="subTitle"/>
          </p:nvPr>
        </p:nvSpPr>
        <p:spPr>
          <a:xfrm>
            <a:off x="667588" y="3198848"/>
            <a:ext cx="2314500" cy="51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Volume</a:t>
            </a:r>
            <a:endParaRPr sz="2300"/>
          </a:p>
        </p:txBody>
      </p:sp>
      <p:sp>
        <p:nvSpPr>
          <p:cNvPr id="233" name="Google Shape;233;p35"/>
          <p:cNvSpPr txBox="1"/>
          <p:nvPr>
            <p:ph idx="2" type="subTitle"/>
          </p:nvPr>
        </p:nvSpPr>
        <p:spPr>
          <a:xfrm>
            <a:off x="667775" y="3820762"/>
            <a:ext cx="2314500" cy="69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How much fluid the cup holds</a:t>
            </a:r>
            <a:endParaRPr sz="1700">
              <a:solidFill>
                <a:srgbClr val="595959"/>
              </a:solidFill>
            </a:endParaRPr>
          </a:p>
        </p:txBody>
      </p:sp>
      <p:sp>
        <p:nvSpPr>
          <p:cNvPr id="234" name="Google Shape;234;p35"/>
          <p:cNvSpPr txBox="1"/>
          <p:nvPr>
            <p:ph idx="3" type="subTitle"/>
          </p:nvPr>
        </p:nvSpPr>
        <p:spPr>
          <a:xfrm>
            <a:off x="3414835" y="3198848"/>
            <a:ext cx="2311800" cy="51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Price</a:t>
            </a:r>
            <a:endParaRPr sz="2300"/>
          </a:p>
        </p:txBody>
      </p:sp>
      <p:sp>
        <p:nvSpPr>
          <p:cNvPr id="235" name="Google Shape;235;p35"/>
          <p:cNvSpPr txBox="1"/>
          <p:nvPr>
            <p:ph idx="4" type="subTitle"/>
          </p:nvPr>
        </p:nvSpPr>
        <p:spPr>
          <a:xfrm>
            <a:off x="3527042" y="3820750"/>
            <a:ext cx="2090100" cy="69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/>
              <a:t>Cost per cup and per package</a:t>
            </a:r>
            <a:endParaRPr sz="1700"/>
          </a:p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700"/>
          </a:p>
        </p:txBody>
      </p:sp>
      <p:sp>
        <p:nvSpPr>
          <p:cNvPr id="236" name="Google Shape;236;p35"/>
          <p:cNvSpPr txBox="1"/>
          <p:nvPr>
            <p:ph idx="5" type="subTitle"/>
          </p:nvPr>
        </p:nvSpPr>
        <p:spPr>
          <a:xfrm>
            <a:off x="6161911" y="3198848"/>
            <a:ext cx="2311800" cy="51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Quantity</a:t>
            </a:r>
            <a:endParaRPr sz="2300"/>
          </a:p>
        </p:txBody>
      </p:sp>
      <p:sp>
        <p:nvSpPr>
          <p:cNvPr id="237" name="Google Shape;237;p35"/>
          <p:cNvSpPr txBox="1"/>
          <p:nvPr>
            <p:ph idx="6" type="subTitle"/>
          </p:nvPr>
        </p:nvSpPr>
        <p:spPr>
          <a:xfrm>
            <a:off x="6161907" y="3820762"/>
            <a:ext cx="2314500" cy="69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/>
              <a:t>Number of cups in a package</a:t>
            </a:r>
            <a:endParaRPr sz="1700"/>
          </a:p>
        </p:txBody>
      </p:sp>
      <p:cxnSp>
        <p:nvCxnSpPr>
          <p:cNvPr id="238" name="Google Shape;238;p35"/>
          <p:cNvCxnSpPr/>
          <p:nvPr/>
        </p:nvCxnSpPr>
        <p:spPr>
          <a:xfrm flipH="1" rot="10800000">
            <a:off x="6797463" y="3766911"/>
            <a:ext cx="1043400" cy="4800"/>
          </a:xfrm>
          <a:prstGeom prst="straightConnector1">
            <a:avLst/>
          </a:prstGeom>
          <a:noFill/>
          <a:ln cap="flat" cmpd="sng" w="19050">
            <a:solidFill>
              <a:srgbClr val="A6BFA5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9" name="Google Shape;239;p35"/>
          <p:cNvCxnSpPr/>
          <p:nvPr/>
        </p:nvCxnSpPr>
        <p:spPr>
          <a:xfrm flipH="1" rot="10800000">
            <a:off x="4050300" y="3766898"/>
            <a:ext cx="1043400" cy="4800"/>
          </a:xfrm>
          <a:prstGeom prst="straightConnector1">
            <a:avLst/>
          </a:prstGeom>
          <a:noFill/>
          <a:ln cap="flat" cmpd="sng" w="19050">
            <a:solidFill>
              <a:srgbClr val="A6BFA5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0" name="Google Shape;240;p35"/>
          <p:cNvCxnSpPr/>
          <p:nvPr/>
        </p:nvCxnSpPr>
        <p:spPr>
          <a:xfrm flipH="1" rot="10800000">
            <a:off x="1300600" y="3766898"/>
            <a:ext cx="1043400" cy="4800"/>
          </a:xfrm>
          <a:prstGeom prst="straightConnector1">
            <a:avLst/>
          </a:prstGeom>
          <a:noFill/>
          <a:ln cap="flat" cmpd="sng" w="19050">
            <a:solidFill>
              <a:srgbClr val="A6BFA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1" name="Google Shape;241;p35"/>
          <p:cNvSpPr txBox="1"/>
          <p:nvPr>
            <p:ph type="title"/>
          </p:nvPr>
        </p:nvSpPr>
        <p:spPr>
          <a:xfrm>
            <a:off x="667500" y="716280"/>
            <a:ext cx="78090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Product </a:t>
            </a:r>
            <a:r>
              <a:rPr lang="en" sz="4000"/>
              <a:t>Attributes</a:t>
            </a:r>
            <a:endParaRPr sz="4000"/>
          </a:p>
        </p:txBody>
      </p:sp>
      <p:sp>
        <p:nvSpPr>
          <p:cNvPr id="242" name="Google Shape;242;p3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r>
              <a:rPr lang="en">
                <a:solidFill>
                  <a:schemeClr val="lt1"/>
                </a:solidFill>
              </a:rPr>
              <a:t>/26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6"/>
          <p:cNvSpPr txBox="1"/>
          <p:nvPr>
            <p:ph type="title"/>
          </p:nvPr>
        </p:nvSpPr>
        <p:spPr>
          <a:xfrm>
            <a:off x="667500" y="716280"/>
            <a:ext cx="78090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Attribute Levels</a:t>
            </a:r>
            <a:endParaRPr sz="4000"/>
          </a:p>
        </p:txBody>
      </p:sp>
      <p:sp>
        <p:nvSpPr>
          <p:cNvPr id="248" name="Google Shape;248;p36"/>
          <p:cNvSpPr txBox="1"/>
          <p:nvPr>
            <p:ph idx="1" type="subTitle"/>
          </p:nvPr>
        </p:nvSpPr>
        <p:spPr>
          <a:xfrm>
            <a:off x="667500" y="1591123"/>
            <a:ext cx="2314500" cy="51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Opacity</a:t>
            </a:r>
            <a:endParaRPr sz="2300"/>
          </a:p>
        </p:txBody>
      </p:sp>
      <p:sp>
        <p:nvSpPr>
          <p:cNvPr id="249" name="Google Shape;249;p36"/>
          <p:cNvSpPr txBox="1"/>
          <p:nvPr>
            <p:ph idx="2" type="subTitle"/>
          </p:nvPr>
        </p:nvSpPr>
        <p:spPr>
          <a:xfrm>
            <a:off x="834925" y="2213025"/>
            <a:ext cx="1974600" cy="69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Opaque or </a:t>
            </a:r>
            <a:r>
              <a:rPr lang="en" sz="1700"/>
              <a:t>T</a:t>
            </a:r>
            <a:r>
              <a:rPr lang="en" sz="1700"/>
              <a:t>ranslucent</a:t>
            </a:r>
            <a:endParaRPr sz="1700"/>
          </a:p>
        </p:txBody>
      </p:sp>
      <p:sp>
        <p:nvSpPr>
          <p:cNvPr id="250" name="Google Shape;250;p36"/>
          <p:cNvSpPr txBox="1"/>
          <p:nvPr>
            <p:ph idx="3" type="subTitle"/>
          </p:nvPr>
        </p:nvSpPr>
        <p:spPr>
          <a:xfrm>
            <a:off x="3414747" y="1591123"/>
            <a:ext cx="2311800" cy="51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Logo</a:t>
            </a:r>
            <a:endParaRPr sz="2300"/>
          </a:p>
        </p:txBody>
      </p:sp>
      <p:sp>
        <p:nvSpPr>
          <p:cNvPr id="251" name="Google Shape;251;p36"/>
          <p:cNvSpPr txBox="1"/>
          <p:nvPr>
            <p:ph idx="4" type="subTitle"/>
          </p:nvPr>
        </p:nvSpPr>
        <p:spPr>
          <a:xfrm>
            <a:off x="3502000" y="2207563"/>
            <a:ext cx="2140200" cy="87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/>
              <a:t>Logo or No Logo</a:t>
            </a:r>
            <a:endParaRPr sz="1700"/>
          </a:p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700"/>
          </a:p>
        </p:txBody>
      </p:sp>
      <p:sp>
        <p:nvSpPr>
          <p:cNvPr id="252" name="Google Shape;252;p36"/>
          <p:cNvSpPr txBox="1"/>
          <p:nvPr>
            <p:ph idx="5" type="subTitle"/>
          </p:nvPr>
        </p:nvSpPr>
        <p:spPr>
          <a:xfrm>
            <a:off x="6161824" y="1591123"/>
            <a:ext cx="2311800" cy="51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Material</a:t>
            </a:r>
            <a:endParaRPr sz="2300"/>
          </a:p>
        </p:txBody>
      </p:sp>
      <p:sp>
        <p:nvSpPr>
          <p:cNvPr id="253" name="Google Shape;253;p36"/>
          <p:cNvSpPr txBox="1"/>
          <p:nvPr>
            <p:ph idx="6" type="subTitle"/>
          </p:nvPr>
        </p:nvSpPr>
        <p:spPr>
          <a:xfrm>
            <a:off x="6051425" y="2207563"/>
            <a:ext cx="2422200" cy="87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/>
              <a:t>Sustainable Plastic or Regular Plastic</a:t>
            </a:r>
            <a:endParaRPr sz="1700"/>
          </a:p>
        </p:txBody>
      </p:sp>
      <p:cxnSp>
        <p:nvCxnSpPr>
          <p:cNvPr id="254" name="Google Shape;254;p36"/>
          <p:cNvCxnSpPr/>
          <p:nvPr/>
        </p:nvCxnSpPr>
        <p:spPr>
          <a:xfrm flipH="1" rot="10800000">
            <a:off x="6797375" y="2159186"/>
            <a:ext cx="1043400" cy="4800"/>
          </a:xfrm>
          <a:prstGeom prst="straightConnector1">
            <a:avLst/>
          </a:prstGeom>
          <a:noFill/>
          <a:ln cap="flat" cmpd="sng" w="19050">
            <a:solidFill>
              <a:srgbClr val="A6BFA5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5" name="Google Shape;255;p36"/>
          <p:cNvCxnSpPr/>
          <p:nvPr/>
        </p:nvCxnSpPr>
        <p:spPr>
          <a:xfrm flipH="1" rot="10800000">
            <a:off x="4050213" y="2159173"/>
            <a:ext cx="1043400" cy="4800"/>
          </a:xfrm>
          <a:prstGeom prst="straightConnector1">
            <a:avLst/>
          </a:prstGeom>
          <a:noFill/>
          <a:ln cap="flat" cmpd="sng" w="19050">
            <a:solidFill>
              <a:srgbClr val="A6BFA5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6" name="Google Shape;256;p36"/>
          <p:cNvCxnSpPr/>
          <p:nvPr/>
        </p:nvCxnSpPr>
        <p:spPr>
          <a:xfrm flipH="1" rot="10800000">
            <a:off x="1300513" y="2159173"/>
            <a:ext cx="1043400" cy="4800"/>
          </a:xfrm>
          <a:prstGeom prst="straightConnector1">
            <a:avLst/>
          </a:prstGeom>
          <a:noFill/>
          <a:ln cap="flat" cmpd="sng" w="19050">
            <a:solidFill>
              <a:srgbClr val="A6BFA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7" name="Google Shape;257;p36"/>
          <p:cNvSpPr txBox="1"/>
          <p:nvPr>
            <p:ph idx="1" type="subTitle"/>
          </p:nvPr>
        </p:nvSpPr>
        <p:spPr>
          <a:xfrm>
            <a:off x="667588" y="3198848"/>
            <a:ext cx="2314500" cy="51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Volume</a:t>
            </a:r>
            <a:endParaRPr sz="2300"/>
          </a:p>
        </p:txBody>
      </p:sp>
      <p:sp>
        <p:nvSpPr>
          <p:cNvPr id="258" name="Google Shape;258;p36"/>
          <p:cNvSpPr txBox="1"/>
          <p:nvPr>
            <p:ph idx="2" type="subTitle"/>
          </p:nvPr>
        </p:nvSpPr>
        <p:spPr>
          <a:xfrm>
            <a:off x="667763" y="3820765"/>
            <a:ext cx="2314500" cy="87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9 oz or 16 oz</a:t>
            </a:r>
            <a:endParaRPr sz="1700">
              <a:solidFill>
                <a:srgbClr val="595959"/>
              </a:solidFill>
            </a:endParaRPr>
          </a:p>
        </p:txBody>
      </p:sp>
      <p:sp>
        <p:nvSpPr>
          <p:cNvPr id="259" name="Google Shape;259;p36"/>
          <p:cNvSpPr txBox="1"/>
          <p:nvPr>
            <p:ph idx="3" type="subTitle"/>
          </p:nvPr>
        </p:nvSpPr>
        <p:spPr>
          <a:xfrm>
            <a:off x="3414835" y="3198848"/>
            <a:ext cx="2311800" cy="51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Price</a:t>
            </a:r>
            <a:endParaRPr sz="2300"/>
          </a:p>
        </p:txBody>
      </p:sp>
      <p:sp>
        <p:nvSpPr>
          <p:cNvPr id="260" name="Google Shape;260;p36"/>
          <p:cNvSpPr txBox="1"/>
          <p:nvPr>
            <p:ph idx="4" type="subTitle"/>
          </p:nvPr>
        </p:nvSpPr>
        <p:spPr>
          <a:xfrm>
            <a:off x="3435001" y="3820750"/>
            <a:ext cx="2271300" cy="87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/>
              <a:t>$0.05, $0.10, $0.15,</a:t>
            </a:r>
            <a:r>
              <a:rPr lang="en" sz="1700">
                <a:solidFill>
                  <a:schemeClr val="dk1"/>
                </a:solidFill>
              </a:rPr>
              <a:t> $0.20, $0.25, $0.30</a:t>
            </a:r>
            <a:endParaRPr sz="1700"/>
          </a:p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700"/>
          </a:p>
        </p:txBody>
      </p:sp>
      <p:sp>
        <p:nvSpPr>
          <p:cNvPr id="261" name="Google Shape;261;p36"/>
          <p:cNvSpPr txBox="1"/>
          <p:nvPr>
            <p:ph idx="5" type="subTitle"/>
          </p:nvPr>
        </p:nvSpPr>
        <p:spPr>
          <a:xfrm>
            <a:off x="6161911" y="3198848"/>
            <a:ext cx="2311800" cy="51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Quantity</a:t>
            </a:r>
            <a:endParaRPr sz="2300"/>
          </a:p>
        </p:txBody>
      </p:sp>
      <p:sp>
        <p:nvSpPr>
          <p:cNvPr id="262" name="Google Shape;262;p36"/>
          <p:cNvSpPr txBox="1"/>
          <p:nvPr>
            <p:ph idx="6" type="subTitle"/>
          </p:nvPr>
        </p:nvSpPr>
        <p:spPr>
          <a:xfrm>
            <a:off x="6161912" y="3820765"/>
            <a:ext cx="2314500" cy="87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/>
              <a:t>25, 50, 75, 100</a:t>
            </a:r>
            <a:endParaRPr sz="1700"/>
          </a:p>
        </p:txBody>
      </p:sp>
      <p:cxnSp>
        <p:nvCxnSpPr>
          <p:cNvPr id="263" name="Google Shape;263;p36"/>
          <p:cNvCxnSpPr/>
          <p:nvPr/>
        </p:nvCxnSpPr>
        <p:spPr>
          <a:xfrm flipH="1" rot="10800000">
            <a:off x="6797463" y="3766911"/>
            <a:ext cx="1043400" cy="4800"/>
          </a:xfrm>
          <a:prstGeom prst="straightConnector1">
            <a:avLst/>
          </a:prstGeom>
          <a:noFill/>
          <a:ln cap="flat" cmpd="sng" w="19050">
            <a:solidFill>
              <a:srgbClr val="A6BFA5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4" name="Google Shape;264;p36"/>
          <p:cNvCxnSpPr/>
          <p:nvPr/>
        </p:nvCxnSpPr>
        <p:spPr>
          <a:xfrm flipH="1" rot="10800000">
            <a:off x="4050300" y="3766898"/>
            <a:ext cx="1043400" cy="4800"/>
          </a:xfrm>
          <a:prstGeom prst="straightConnector1">
            <a:avLst/>
          </a:prstGeom>
          <a:noFill/>
          <a:ln cap="flat" cmpd="sng" w="19050">
            <a:solidFill>
              <a:srgbClr val="A6BFA5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5" name="Google Shape;265;p36"/>
          <p:cNvCxnSpPr/>
          <p:nvPr/>
        </p:nvCxnSpPr>
        <p:spPr>
          <a:xfrm flipH="1" rot="10800000">
            <a:off x="1300600" y="3766898"/>
            <a:ext cx="1043400" cy="4800"/>
          </a:xfrm>
          <a:prstGeom prst="straightConnector1">
            <a:avLst/>
          </a:prstGeom>
          <a:noFill/>
          <a:ln cap="flat" cmpd="sng" w="19050">
            <a:solidFill>
              <a:srgbClr val="A6BFA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6" name="Google Shape;266;p3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r>
              <a:rPr lang="en">
                <a:solidFill>
                  <a:schemeClr val="lt1"/>
                </a:solidFill>
              </a:rPr>
              <a:t>/26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A6BFA5"/>
        </a:solidFill>
      </p:bgPr>
    </p:bg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7"/>
          <p:cNvSpPr txBox="1"/>
          <p:nvPr>
            <p:ph type="title"/>
          </p:nvPr>
        </p:nvSpPr>
        <p:spPr>
          <a:xfrm>
            <a:off x="667500" y="792480"/>
            <a:ext cx="78090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OMAO’s Ideal Cup</a:t>
            </a:r>
            <a:endParaRPr sz="4000"/>
          </a:p>
        </p:txBody>
      </p:sp>
      <p:graphicFrame>
        <p:nvGraphicFramePr>
          <p:cNvPr id="272" name="Google Shape;272;p37"/>
          <p:cNvGraphicFramePr/>
          <p:nvPr/>
        </p:nvGraphicFramePr>
        <p:xfrm>
          <a:off x="3960575" y="17623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{01F4EB35-0ED3-4B47-AAD9-3CE7A010F4E9}</a:tableStyleId>
              </a:tblPr>
              <a:tblGrid>
                <a:gridCol w="1812325"/>
                <a:gridCol w="20930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A6BFA5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Material</a:t>
                      </a:r>
                      <a:endParaRPr sz="1500">
                        <a:solidFill>
                          <a:srgbClr val="A6BFA5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Sustainable Plastic</a:t>
                      </a:r>
                      <a:endParaRPr sz="1500">
                        <a:solidFill>
                          <a:srgbClr val="00000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A6BFA5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Appearance</a:t>
                      </a:r>
                      <a:endParaRPr sz="1500">
                        <a:solidFill>
                          <a:srgbClr val="A6BFA5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Opaque w/ Logo </a:t>
                      </a:r>
                      <a:endParaRPr sz="1500">
                        <a:solidFill>
                          <a:srgbClr val="00000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A6BFA5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Price</a:t>
                      </a:r>
                      <a:r>
                        <a:rPr lang="en" sz="1500">
                          <a:solidFill>
                            <a:srgbClr val="A6BFA5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/</a:t>
                      </a:r>
                      <a:r>
                        <a:rPr lang="en" sz="1500">
                          <a:solidFill>
                            <a:srgbClr val="A6BFA5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cup</a:t>
                      </a:r>
                      <a:endParaRPr sz="1500">
                        <a:solidFill>
                          <a:srgbClr val="A6BFA5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(TBD)</a:t>
                      </a:r>
                      <a:endParaRPr sz="1500">
                        <a:solidFill>
                          <a:srgbClr val="00000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314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A6BFA5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Quantity</a:t>
                      </a:r>
                      <a:endParaRPr sz="1500">
                        <a:solidFill>
                          <a:srgbClr val="A6BFA5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50 Cups</a:t>
                      </a:r>
                      <a:endParaRPr sz="1500">
                        <a:solidFill>
                          <a:srgbClr val="00000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000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A6BFA5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Price</a:t>
                      </a:r>
                      <a:r>
                        <a:rPr lang="en" sz="1500">
                          <a:solidFill>
                            <a:srgbClr val="A6BFA5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/</a:t>
                      </a:r>
                      <a:r>
                        <a:rPr lang="en" sz="1500">
                          <a:solidFill>
                            <a:srgbClr val="A6BFA5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package</a:t>
                      </a:r>
                      <a:endParaRPr sz="1500">
                        <a:solidFill>
                          <a:srgbClr val="A6BFA5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(TBD)</a:t>
                      </a:r>
                      <a:endParaRPr sz="1500">
                        <a:solidFill>
                          <a:srgbClr val="00000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314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A6BFA5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Volume</a:t>
                      </a:r>
                      <a:endParaRPr sz="1500">
                        <a:solidFill>
                          <a:srgbClr val="A6BFA5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12 or 16 OZ</a:t>
                      </a:r>
                      <a:endParaRPr sz="1500">
                        <a:solidFill>
                          <a:srgbClr val="00000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273" name="Google Shape;273;p37"/>
          <p:cNvPicPr preferRelativeResize="0"/>
          <p:nvPr/>
        </p:nvPicPr>
        <p:blipFill rotWithShape="1">
          <a:blip r:embed="rId3">
            <a:alphaModFix/>
          </a:blip>
          <a:srcRect b="0" l="15892" r="15899" t="0"/>
          <a:stretch/>
        </p:blipFill>
        <p:spPr>
          <a:xfrm>
            <a:off x="1753200" y="1679400"/>
            <a:ext cx="2207377" cy="2674601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3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r>
              <a:rPr lang="en">
                <a:solidFill>
                  <a:schemeClr val="lt1"/>
                </a:solidFill>
              </a:rPr>
              <a:t>/26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8"/>
          <p:cNvSpPr txBox="1"/>
          <p:nvPr>
            <p:ph type="title"/>
          </p:nvPr>
        </p:nvSpPr>
        <p:spPr>
          <a:xfrm>
            <a:off x="570000" y="674475"/>
            <a:ext cx="8004000" cy="88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000"/>
              <a:t>Logo Changed to Ease Confusion</a:t>
            </a:r>
            <a:endParaRPr sz="4000"/>
          </a:p>
        </p:txBody>
      </p:sp>
      <p:pic>
        <p:nvPicPr>
          <p:cNvPr id="280" name="Google Shape;280;p38"/>
          <p:cNvPicPr preferRelativeResize="0"/>
          <p:nvPr/>
        </p:nvPicPr>
        <p:blipFill rotWithShape="1">
          <a:blip r:embed="rId3">
            <a:alphaModFix/>
          </a:blip>
          <a:srcRect b="0" l="19838" r="19844" t="0"/>
          <a:stretch/>
        </p:blipFill>
        <p:spPr>
          <a:xfrm>
            <a:off x="1786688" y="1564275"/>
            <a:ext cx="1920003" cy="2808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38"/>
          <p:cNvPicPr preferRelativeResize="0"/>
          <p:nvPr/>
        </p:nvPicPr>
        <p:blipFill rotWithShape="1">
          <a:blip r:embed="rId4">
            <a:alphaModFix/>
          </a:blip>
          <a:srcRect b="0" l="7723" r="0" t="0"/>
          <a:stretch/>
        </p:blipFill>
        <p:spPr>
          <a:xfrm>
            <a:off x="5353759" y="1564275"/>
            <a:ext cx="2003553" cy="280852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2" name="Google Shape;282;p38"/>
          <p:cNvCxnSpPr/>
          <p:nvPr/>
        </p:nvCxnSpPr>
        <p:spPr>
          <a:xfrm>
            <a:off x="4031775" y="2915688"/>
            <a:ext cx="9969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283" name="Google Shape;283;p3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r>
              <a:rPr lang="en">
                <a:solidFill>
                  <a:schemeClr val="lt1"/>
                </a:solidFill>
              </a:rPr>
              <a:t>/26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9"/>
          <p:cNvSpPr txBox="1"/>
          <p:nvPr>
            <p:ph type="title"/>
          </p:nvPr>
        </p:nvSpPr>
        <p:spPr>
          <a:xfrm>
            <a:off x="667500" y="716280"/>
            <a:ext cx="78090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000"/>
              <a:t>Cup Options</a:t>
            </a:r>
            <a:endParaRPr sz="4000"/>
          </a:p>
        </p:txBody>
      </p:sp>
      <p:pic>
        <p:nvPicPr>
          <p:cNvPr id="289" name="Google Shape;289;p39"/>
          <p:cNvPicPr preferRelativeResize="0"/>
          <p:nvPr/>
        </p:nvPicPr>
        <p:blipFill rotWithShape="1">
          <a:blip r:embed="rId3">
            <a:alphaModFix/>
          </a:blip>
          <a:srcRect b="0" l="7723" r="0" t="0"/>
          <a:stretch/>
        </p:blipFill>
        <p:spPr>
          <a:xfrm>
            <a:off x="6774139" y="1604100"/>
            <a:ext cx="1992549" cy="2616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39"/>
          <p:cNvPicPr preferRelativeResize="0"/>
          <p:nvPr/>
        </p:nvPicPr>
        <p:blipFill rotWithShape="1">
          <a:blip r:embed="rId4">
            <a:alphaModFix/>
          </a:blip>
          <a:srcRect b="0" l="5087" r="0" t="0"/>
          <a:stretch/>
        </p:blipFill>
        <p:spPr>
          <a:xfrm>
            <a:off x="377312" y="1597025"/>
            <a:ext cx="2038326" cy="2602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39"/>
          <p:cNvPicPr preferRelativeResize="0"/>
          <p:nvPr/>
        </p:nvPicPr>
        <p:blipFill rotWithShape="1">
          <a:blip r:embed="rId5">
            <a:alphaModFix/>
          </a:blip>
          <a:srcRect b="0" l="5087" r="0" t="0"/>
          <a:stretch/>
        </p:blipFill>
        <p:spPr>
          <a:xfrm>
            <a:off x="2524850" y="1611175"/>
            <a:ext cx="2038326" cy="2602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39"/>
          <p:cNvPicPr preferRelativeResize="0"/>
          <p:nvPr/>
        </p:nvPicPr>
        <p:blipFill rotWithShape="1">
          <a:blip r:embed="rId6">
            <a:alphaModFix/>
          </a:blip>
          <a:srcRect b="0" l="7723" r="0" t="0"/>
          <a:stretch/>
        </p:blipFill>
        <p:spPr>
          <a:xfrm>
            <a:off x="4672387" y="1589950"/>
            <a:ext cx="1992549" cy="2616299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3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r>
              <a:rPr lang="en">
                <a:solidFill>
                  <a:schemeClr val="lt1"/>
                </a:solidFill>
              </a:rPr>
              <a:t>/26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0"/>
          <p:cNvSpPr txBox="1"/>
          <p:nvPr>
            <p:ph type="title"/>
          </p:nvPr>
        </p:nvSpPr>
        <p:spPr>
          <a:xfrm>
            <a:off x="1087800" y="1357950"/>
            <a:ext cx="32916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Overview</a:t>
            </a:r>
            <a:endParaRPr sz="4000"/>
          </a:p>
        </p:txBody>
      </p:sp>
      <p:sp>
        <p:nvSpPr>
          <p:cNvPr id="299" name="Google Shape;299;p40"/>
          <p:cNvSpPr txBox="1"/>
          <p:nvPr>
            <p:ph idx="1" type="body"/>
          </p:nvPr>
        </p:nvSpPr>
        <p:spPr>
          <a:xfrm>
            <a:off x="1087800" y="2302725"/>
            <a:ext cx="6968400" cy="109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Montserrat Medium"/>
              <a:buAutoNum type="arabicPeriod"/>
            </a:pPr>
            <a:r>
              <a:rPr lang="en" sz="2400">
                <a:latin typeface="Montserrat Medium"/>
                <a:ea typeface="Montserrat Medium"/>
                <a:cs typeface="Montserrat Medium"/>
                <a:sym typeface="Montserrat Medium"/>
              </a:rPr>
              <a:t>Introduction to OMAO and the product</a:t>
            </a:r>
            <a:endParaRPr sz="24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AutoNum type="arabicPeriod"/>
            </a:pPr>
            <a:r>
              <a:rPr b="1" lang="en" sz="2400">
                <a:solidFill>
                  <a:schemeClr val="dk1"/>
                </a:solidFill>
              </a:rPr>
              <a:t>Survey Summary</a:t>
            </a:r>
            <a:endParaRPr b="1" sz="2400"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Montserrat Medium"/>
              <a:buAutoNum type="arabicPeriod"/>
            </a:pPr>
            <a:r>
              <a:rPr lang="en" sz="2400">
                <a:latin typeface="Montserrat Medium"/>
                <a:ea typeface="Montserrat Medium"/>
                <a:cs typeface="Montserrat Medium"/>
                <a:sym typeface="Montserrat Medium"/>
              </a:rPr>
              <a:t>Main findings</a:t>
            </a:r>
            <a:endParaRPr sz="24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300" name="Google Shape;300;p4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/26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inimalist Green Slides by Slidesgo">
  <a:themeElements>
    <a:clrScheme name="Simple Light">
      <a:dk1>
        <a:srgbClr val="000000"/>
      </a:dk1>
      <a:lt1>
        <a:srgbClr val="FFFFFF"/>
      </a:lt1>
      <a:dk2>
        <a:srgbClr val="A6BFA5"/>
      </a:dk2>
      <a:lt2>
        <a:srgbClr val="C9D8C8"/>
      </a:lt2>
      <a:accent1>
        <a:srgbClr val="161922"/>
      </a:accent1>
      <a:accent2>
        <a:srgbClr val="FFFFFF"/>
      </a:accent2>
      <a:accent3>
        <a:srgbClr val="A6BFA5"/>
      </a:accent3>
      <a:accent4>
        <a:srgbClr val="C9D8C8"/>
      </a:accent4>
      <a:accent5>
        <a:srgbClr val="000000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